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89" r:id="rId3"/>
    <p:sldId id="294" r:id="rId4"/>
    <p:sldId id="300" r:id="rId5"/>
    <p:sldId id="432" r:id="rId6"/>
    <p:sldId id="260" r:id="rId7"/>
    <p:sldId id="433" r:id="rId8"/>
    <p:sldId id="261" r:id="rId9"/>
    <p:sldId id="434" r:id="rId10"/>
    <p:sldId id="266" r:id="rId11"/>
    <p:sldId id="267" r:id="rId12"/>
    <p:sldId id="268" r:id="rId13"/>
    <p:sldId id="404" r:id="rId14"/>
    <p:sldId id="405" r:id="rId15"/>
    <p:sldId id="402" r:id="rId16"/>
    <p:sldId id="435" r:id="rId17"/>
    <p:sldId id="283" r:id="rId18"/>
    <p:sldId id="278" r:id="rId19"/>
    <p:sldId id="279" r:id="rId20"/>
    <p:sldId id="280" r:id="rId21"/>
    <p:sldId id="281" r:id="rId22"/>
    <p:sldId id="282" r:id="rId23"/>
    <p:sldId id="284" r:id="rId24"/>
    <p:sldId id="285" r:id="rId25"/>
    <p:sldId id="286" r:id="rId26"/>
    <p:sldId id="287" r:id="rId27"/>
    <p:sldId id="288" r:id="rId28"/>
    <p:sldId id="289" r:id="rId29"/>
    <p:sldId id="290" r:id="rId30"/>
    <p:sldId id="291" r:id="rId31"/>
    <p:sldId id="292" r:id="rId32"/>
    <p:sldId id="293" r:id="rId33"/>
    <p:sldId id="270" r:id="rId34"/>
    <p:sldId id="414" r:id="rId35"/>
    <p:sldId id="418" r:id="rId36"/>
    <p:sldId id="417" r:id="rId37"/>
    <p:sldId id="416" r:id="rId38"/>
    <p:sldId id="436" r:id="rId39"/>
    <p:sldId id="419" r:id="rId40"/>
    <p:sldId id="420" r:id="rId41"/>
    <p:sldId id="421" r:id="rId42"/>
    <p:sldId id="422" r:id="rId43"/>
    <p:sldId id="423" r:id="rId44"/>
    <p:sldId id="424" r:id="rId45"/>
    <p:sldId id="425" r:id="rId46"/>
    <p:sldId id="383" r:id="rId47"/>
    <p:sldId id="437" r:id="rId48"/>
    <p:sldId id="438" r:id="rId49"/>
    <p:sldId id="439" r:id="rId50"/>
    <p:sldId id="406" r:id="rId51"/>
    <p:sldId id="440" r:id="rId52"/>
    <p:sldId id="441" r:id="rId53"/>
    <p:sldId id="426" r:id="rId54"/>
    <p:sldId id="430" r:id="rId55"/>
    <p:sldId id="427" r:id="rId56"/>
    <p:sldId id="428" r:id="rId57"/>
    <p:sldId id="429" r:id="rId58"/>
    <p:sldId id="451" r:id="rId59"/>
    <p:sldId id="452" r:id="rId60"/>
    <p:sldId id="453" r:id="rId61"/>
    <p:sldId id="454" r:id="rId62"/>
    <p:sldId id="431" r:id="rId63"/>
    <p:sldId id="455" r:id="rId64"/>
    <p:sldId id="456" r:id="rId65"/>
    <p:sldId id="447" r:id="rId66"/>
    <p:sldId id="448" r:id="rId67"/>
    <p:sldId id="457" r:id="rId68"/>
    <p:sldId id="45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33" autoAdjust="0"/>
    <p:restoredTop sz="94660"/>
  </p:normalViewPr>
  <p:slideViewPr>
    <p:cSldViewPr snapToGrid="0">
      <p:cViewPr varScale="1">
        <p:scale>
          <a:sx n="107" d="100"/>
          <a:sy n="107" d="100"/>
        </p:scale>
        <p:origin x="3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AAB73-C580-4EE5-B70D-3ABB71050AA9}" type="doc">
      <dgm:prSet loTypeId="urn:microsoft.com/office/officeart/2016/7/layout/RoundedRectangleTimeline" loCatId="process" qsTypeId="urn:microsoft.com/office/officeart/2005/8/quickstyle/simple2" qsCatId="simple" csTypeId="urn:microsoft.com/office/officeart/2005/8/colors/accent1_2" csCatId="accent1" phldr="1"/>
      <dgm:spPr/>
      <dgm:t>
        <a:bodyPr/>
        <a:lstStyle/>
        <a:p>
          <a:endParaRPr lang="en-US"/>
        </a:p>
      </dgm:t>
    </dgm:pt>
    <dgm:pt modelId="{0201A7D4-C401-473A-8B33-BAFD2ED7A41C}">
      <dgm:prSet/>
      <dgm:spPr/>
      <dgm:t>
        <a:bodyPr/>
        <a:lstStyle/>
        <a:p>
          <a:r>
            <a:rPr lang="en-US"/>
            <a:t>1940</a:t>
          </a:r>
        </a:p>
      </dgm:t>
    </dgm:pt>
    <dgm:pt modelId="{0817F70F-ACC9-4837-88CC-BD5BD9DD1503}" type="parTrans" cxnId="{DB89062F-6D58-4910-B619-709688245785}">
      <dgm:prSet/>
      <dgm:spPr/>
      <dgm:t>
        <a:bodyPr/>
        <a:lstStyle/>
        <a:p>
          <a:endParaRPr lang="en-US"/>
        </a:p>
      </dgm:t>
    </dgm:pt>
    <dgm:pt modelId="{20C0EB39-0287-43A5-8BEF-F4954889D498}" type="sibTrans" cxnId="{DB89062F-6D58-4910-B619-709688245785}">
      <dgm:prSet/>
      <dgm:spPr/>
      <dgm:t>
        <a:bodyPr/>
        <a:lstStyle/>
        <a:p>
          <a:endParaRPr lang="en-US"/>
        </a:p>
      </dgm:t>
    </dgm:pt>
    <dgm:pt modelId="{D00CA6FC-8BEB-4010-8DCF-49470B8FF426}">
      <dgm:prSet/>
      <dgm:spPr/>
      <dgm:t>
        <a:bodyPr/>
        <a:lstStyle/>
        <a:p>
          <a:r>
            <a:rPr lang="en-US"/>
            <a:t>En 1940 Alan Turing y su equipo construyeron el primer computador electromecánico.</a:t>
          </a:r>
        </a:p>
      </dgm:t>
    </dgm:pt>
    <dgm:pt modelId="{1D29AC67-A7AB-427B-B951-245995BA5460}" type="parTrans" cxnId="{1CD8E4D2-3FBE-47E2-BF18-3BA5FB24D88D}">
      <dgm:prSet/>
      <dgm:spPr/>
      <dgm:t>
        <a:bodyPr/>
        <a:lstStyle/>
        <a:p>
          <a:endParaRPr lang="en-US"/>
        </a:p>
      </dgm:t>
    </dgm:pt>
    <dgm:pt modelId="{61A00007-8062-40A8-A67B-4CC3AF3D7BB3}" type="sibTrans" cxnId="{1CD8E4D2-3FBE-47E2-BF18-3BA5FB24D88D}">
      <dgm:prSet/>
      <dgm:spPr/>
      <dgm:t>
        <a:bodyPr/>
        <a:lstStyle/>
        <a:p>
          <a:endParaRPr lang="en-US"/>
        </a:p>
      </dgm:t>
    </dgm:pt>
    <dgm:pt modelId="{6AC223A4-EA3E-4137-B104-8E26E716A70D}">
      <dgm:prSet/>
      <dgm:spPr/>
      <dgm:t>
        <a:bodyPr/>
        <a:lstStyle/>
        <a:p>
          <a:r>
            <a:rPr lang="en-US"/>
            <a:t>1941</a:t>
          </a:r>
        </a:p>
      </dgm:t>
    </dgm:pt>
    <dgm:pt modelId="{0ABDC348-5502-49A5-97BC-929ED9A7F3AE}" type="parTrans" cxnId="{89DC0324-D24D-46B8-ABBF-7152FC2D7820}">
      <dgm:prSet/>
      <dgm:spPr/>
      <dgm:t>
        <a:bodyPr/>
        <a:lstStyle/>
        <a:p>
          <a:endParaRPr lang="en-US"/>
        </a:p>
      </dgm:t>
    </dgm:pt>
    <dgm:pt modelId="{61FD9846-D033-4155-8E12-EB27C1EB94FE}" type="sibTrans" cxnId="{89DC0324-D24D-46B8-ABBF-7152FC2D7820}">
      <dgm:prSet/>
      <dgm:spPr/>
      <dgm:t>
        <a:bodyPr/>
        <a:lstStyle/>
        <a:p>
          <a:endParaRPr lang="en-US"/>
        </a:p>
      </dgm:t>
    </dgm:pt>
    <dgm:pt modelId="{501FD8EC-0F4B-4306-A067-D57E062AC398}">
      <dgm:prSet/>
      <dgm:spPr/>
      <dgm:t>
        <a:bodyPr/>
        <a:lstStyle/>
        <a:p>
          <a:r>
            <a:rPr lang="en-US"/>
            <a:t>Konrad Zuse creó la primera computadora programable y el primer lenguaje de programación de alto nivel Plankalkül.</a:t>
          </a:r>
        </a:p>
      </dgm:t>
    </dgm:pt>
    <dgm:pt modelId="{957DD2F7-F6BC-478F-9EFC-89CD8B8B69B0}" type="parTrans" cxnId="{977B4424-2592-49DF-874B-7820EA6FA689}">
      <dgm:prSet/>
      <dgm:spPr/>
      <dgm:t>
        <a:bodyPr/>
        <a:lstStyle/>
        <a:p>
          <a:endParaRPr lang="en-US"/>
        </a:p>
      </dgm:t>
    </dgm:pt>
    <dgm:pt modelId="{971B96DF-AC30-4349-88C9-E9115C2788C8}" type="sibTrans" cxnId="{977B4424-2592-49DF-874B-7820EA6FA689}">
      <dgm:prSet/>
      <dgm:spPr/>
      <dgm:t>
        <a:bodyPr/>
        <a:lstStyle/>
        <a:p>
          <a:endParaRPr lang="en-US"/>
        </a:p>
      </dgm:t>
    </dgm:pt>
    <dgm:pt modelId="{52FD4A46-447A-4DBE-AC09-4C7558F11F96}">
      <dgm:prSet/>
      <dgm:spPr/>
      <dgm:t>
        <a:bodyPr/>
        <a:lstStyle/>
        <a:p>
          <a:r>
            <a:rPr lang="en-US"/>
            <a:t>1943</a:t>
          </a:r>
        </a:p>
      </dgm:t>
    </dgm:pt>
    <dgm:pt modelId="{E685B831-F498-4786-B86A-212B6B2A7711}" type="parTrans" cxnId="{99190F9E-B7F6-4004-83FB-A8BB15856782}">
      <dgm:prSet/>
      <dgm:spPr/>
      <dgm:t>
        <a:bodyPr/>
        <a:lstStyle/>
        <a:p>
          <a:endParaRPr lang="en-US"/>
        </a:p>
      </dgm:t>
    </dgm:pt>
    <dgm:pt modelId="{ED36270E-B319-47DC-813E-3558B929D7DB}" type="sibTrans" cxnId="{99190F9E-B7F6-4004-83FB-A8BB15856782}">
      <dgm:prSet/>
      <dgm:spPr/>
      <dgm:t>
        <a:bodyPr/>
        <a:lstStyle/>
        <a:p>
          <a:endParaRPr lang="en-US"/>
        </a:p>
      </dgm:t>
    </dgm:pt>
    <dgm:pt modelId="{CFC5E23C-42A1-4E8B-A28E-C87D59347E8F}">
      <dgm:prSet/>
      <dgm:spPr/>
      <dgm:t>
        <a:bodyPr/>
        <a:lstStyle/>
        <a:p>
          <a:r>
            <a:rPr lang="en-US"/>
            <a:t>En 1943 Warren McCulloch y Walter Pitts presentaron su modelo de neuronas artificiales, el cual se considera el primer trabajo del campo de inteligencia artificial, aun cuando todavía no existía el término.</a:t>
          </a:r>
        </a:p>
      </dgm:t>
    </dgm:pt>
    <dgm:pt modelId="{18F4AAD8-9566-4147-A941-C688ACD4DC61}" type="parTrans" cxnId="{4FEA3956-B6C1-4154-B3EE-A0798B004C18}">
      <dgm:prSet/>
      <dgm:spPr/>
      <dgm:t>
        <a:bodyPr/>
        <a:lstStyle/>
        <a:p>
          <a:endParaRPr lang="en-US"/>
        </a:p>
      </dgm:t>
    </dgm:pt>
    <dgm:pt modelId="{C4899660-7849-4C75-9DFA-EE1B4E39A081}" type="sibTrans" cxnId="{4FEA3956-B6C1-4154-B3EE-A0798B004C18}">
      <dgm:prSet/>
      <dgm:spPr/>
      <dgm:t>
        <a:bodyPr/>
        <a:lstStyle/>
        <a:p>
          <a:endParaRPr lang="en-US"/>
        </a:p>
      </dgm:t>
    </dgm:pt>
    <dgm:pt modelId="{B6D77C33-05C9-4E1E-B116-E18925A12D1E}" type="pres">
      <dgm:prSet presAssocID="{FF0AAB73-C580-4EE5-B70D-3ABB71050AA9}" presName="Name0" presStyleCnt="0">
        <dgm:presLayoutVars>
          <dgm:chMax/>
          <dgm:chPref/>
          <dgm:animLvl val="lvl"/>
        </dgm:presLayoutVars>
      </dgm:prSet>
      <dgm:spPr/>
    </dgm:pt>
    <dgm:pt modelId="{63BF076E-5F21-4024-AD55-1BCFEBFA0440}" type="pres">
      <dgm:prSet presAssocID="{0201A7D4-C401-473A-8B33-BAFD2ED7A41C}" presName="composite1" presStyleCnt="0"/>
      <dgm:spPr/>
    </dgm:pt>
    <dgm:pt modelId="{41F10B48-6202-49BD-9227-8EE866F73569}" type="pres">
      <dgm:prSet presAssocID="{0201A7D4-C401-473A-8B33-BAFD2ED7A41C}" presName="parent1" presStyleLbl="alignNode1" presStyleIdx="0" presStyleCnt="3">
        <dgm:presLayoutVars>
          <dgm:chMax val="1"/>
          <dgm:chPref val="1"/>
          <dgm:bulletEnabled val="1"/>
        </dgm:presLayoutVars>
      </dgm:prSet>
      <dgm:spPr/>
    </dgm:pt>
    <dgm:pt modelId="{AB4363B1-F419-45B6-9117-A81A199160C2}" type="pres">
      <dgm:prSet presAssocID="{0201A7D4-C401-473A-8B33-BAFD2ED7A41C}" presName="Childtext1" presStyleLbl="revTx" presStyleIdx="0" presStyleCnt="3">
        <dgm:presLayoutVars>
          <dgm:bulletEnabled val="1"/>
        </dgm:presLayoutVars>
      </dgm:prSet>
      <dgm:spPr/>
    </dgm:pt>
    <dgm:pt modelId="{8E129DB1-2DBF-49EB-844F-408ECD02F8A3}" type="pres">
      <dgm:prSet presAssocID="{0201A7D4-C401-473A-8B33-BAFD2ED7A41C}" presName="ConnectLine1" presStyleLbl="sibTrans1D1" presStyleIdx="0" presStyleCnt="3"/>
      <dgm:spPr>
        <a:noFill/>
        <a:ln w="6350" cap="flat" cmpd="sng" algn="ctr">
          <a:solidFill>
            <a:schemeClr val="accent1">
              <a:hueOff val="0"/>
              <a:satOff val="0"/>
              <a:lumOff val="0"/>
              <a:alphaOff val="0"/>
            </a:schemeClr>
          </a:solidFill>
          <a:prstDash val="dash"/>
          <a:miter lim="800000"/>
        </a:ln>
        <a:effectLst/>
      </dgm:spPr>
    </dgm:pt>
    <dgm:pt modelId="{13C34A4E-1DCD-41ED-BA84-939389E277D7}" type="pres">
      <dgm:prSet presAssocID="{0201A7D4-C401-473A-8B33-BAFD2ED7A41C}" presName="ConnectLineEnd1" presStyleLbl="lnNode1" presStyleIdx="0" presStyleCnt="3"/>
      <dgm:spPr/>
    </dgm:pt>
    <dgm:pt modelId="{6D1965C8-99AB-401B-BBDB-85C34FC908CD}" type="pres">
      <dgm:prSet presAssocID="{0201A7D4-C401-473A-8B33-BAFD2ED7A41C}" presName="EmptyPane1" presStyleCnt="0"/>
      <dgm:spPr/>
    </dgm:pt>
    <dgm:pt modelId="{86050666-3E3B-4BD0-B2E4-A8FD12B58EE9}" type="pres">
      <dgm:prSet presAssocID="{20C0EB39-0287-43A5-8BEF-F4954889D498}" presName="spaceBetweenRectangles1" presStyleCnt="0"/>
      <dgm:spPr/>
    </dgm:pt>
    <dgm:pt modelId="{7D47E2EC-0362-4F79-B73C-618847069A25}" type="pres">
      <dgm:prSet presAssocID="{6AC223A4-EA3E-4137-B104-8E26E716A70D}" presName="composite1" presStyleCnt="0"/>
      <dgm:spPr/>
    </dgm:pt>
    <dgm:pt modelId="{3E3843A6-3AE7-4490-BB79-A962CAE7A3DB}" type="pres">
      <dgm:prSet presAssocID="{6AC223A4-EA3E-4137-B104-8E26E716A70D}" presName="parent1" presStyleLbl="alignNode1" presStyleIdx="1" presStyleCnt="3">
        <dgm:presLayoutVars>
          <dgm:chMax val="1"/>
          <dgm:chPref val="1"/>
          <dgm:bulletEnabled val="1"/>
        </dgm:presLayoutVars>
      </dgm:prSet>
      <dgm:spPr/>
    </dgm:pt>
    <dgm:pt modelId="{9776F88F-F351-4752-8C2A-30457399AB60}" type="pres">
      <dgm:prSet presAssocID="{6AC223A4-EA3E-4137-B104-8E26E716A70D}" presName="Childtext1" presStyleLbl="revTx" presStyleIdx="1" presStyleCnt="3">
        <dgm:presLayoutVars>
          <dgm:bulletEnabled val="1"/>
        </dgm:presLayoutVars>
      </dgm:prSet>
      <dgm:spPr/>
    </dgm:pt>
    <dgm:pt modelId="{D8E80C78-E73D-4687-9331-A6408FB2C832}" type="pres">
      <dgm:prSet presAssocID="{6AC223A4-EA3E-4137-B104-8E26E716A70D}" presName="ConnectLine1" presStyleLbl="sibTrans1D1" presStyleIdx="1" presStyleCnt="3"/>
      <dgm:spPr>
        <a:noFill/>
        <a:ln w="6350" cap="flat" cmpd="sng" algn="ctr">
          <a:solidFill>
            <a:schemeClr val="accent1">
              <a:hueOff val="0"/>
              <a:satOff val="0"/>
              <a:lumOff val="0"/>
              <a:alphaOff val="0"/>
            </a:schemeClr>
          </a:solidFill>
          <a:prstDash val="dash"/>
          <a:miter lim="800000"/>
        </a:ln>
        <a:effectLst/>
      </dgm:spPr>
    </dgm:pt>
    <dgm:pt modelId="{73505D46-4B0C-450C-9DFA-5544EF35004B}" type="pres">
      <dgm:prSet presAssocID="{6AC223A4-EA3E-4137-B104-8E26E716A70D}" presName="ConnectLineEnd1" presStyleLbl="lnNode1" presStyleIdx="1" presStyleCnt="3"/>
      <dgm:spPr/>
    </dgm:pt>
    <dgm:pt modelId="{9F83F8A5-0421-42A7-AF2C-A077D45050AC}" type="pres">
      <dgm:prSet presAssocID="{6AC223A4-EA3E-4137-B104-8E26E716A70D}" presName="EmptyPane1" presStyleCnt="0"/>
      <dgm:spPr/>
    </dgm:pt>
    <dgm:pt modelId="{2C9538E4-1960-4A05-BD06-11A2F8C92A0E}" type="pres">
      <dgm:prSet presAssocID="{61FD9846-D033-4155-8E12-EB27C1EB94FE}" presName="spaceBetweenRectangles1" presStyleCnt="0"/>
      <dgm:spPr/>
    </dgm:pt>
    <dgm:pt modelId="{11CF3979-74E7-44CB-A9DA-DC2855322954}" type="pres">
      <dgm:prSet presAssocID="{52FD4A46-447A-4DBE-AC09-4C7558F11F96}" presName="composite1" presStyleCnt="0"/>
      <dgm:spPr/>
    </dgm:pt>
    <dgm:pt modelId="{BEE9269F-C11C-4AD1-AAC3-1973BE077B6A}" type="pres">
      <dgm:prSet presAssocID="{52FD4A46-447A-4DBE-AC09-4C7558F11F96}" presName="parent1" presStyleLbl="alignNode1" presStyleIdx="2" presStyleCnt="3">
        <dgm:presLayoutVars>
          <dgm:chMax val="1"/>
          <dgm:chPref val="1"/>
          <dgm:bulletEnabled val="1"/>
        </dgm:presLayoutVars>
      </dgm:prSet>
      <dgm:spPr/>
    </dgm:pt>
    <dgm:pt modelId="{005ABB3D-6B2E-4E57-9BDB-CECCC760AAF0}" type="pres">
      <dgm:prSet presAssocID="{52FD4A46-447A-4DBE-AC09-4C7558F11F96}" presName="Childtext1" presStyleLbl="revTx" presStyleIdx="2" presStyleCnt="3">
        <dgm:presLayoutVars>
          <dgm:bulletEnabled val="1"/>
        </dgm:presLayoutVars>
      </dgm:prSet>
      <dgm:spPr/>
    </dgm:pt>
    <dgm:pt modelId="{D5DDB0E3-3705-4FD6-BE06-3BBE19187ED3}" type="pres">
      <dgm:prSet presAssocID="{52FD4A46-447A-4DBE-AC09-4C7558F11F96}" presName="ConnectLine1" presStyleLbl="sibTrans1D1" presStyleIdx="2" presStyleCnt="3"/>
      <dgm:spPr>
        <a:noFill/>
        <a:ln w="6350" cap="flat" cmpd="sng" algn="ctr">
          <a:solidFill>
            <a:schemeClr val="accent1">
              <a:hueOff val="0"/>
              <a:satOff val="0"/>
              <a:lumOff val="0"/>
              <a:alphaOff val="0"/>
            </a:schemeClr>
          </a:solidFill>
          <a:prstDash val="dash"/>
          <a:miter lim="800000"/>
        </a:ln>
        <a:effectLst/>
      </dgm:spPr>
    </dgm:pt>
    <dgm:pt modelId="{36B98E4F-DA27-4F22-BF56-BA312B4835A3}" type="pres">
      <dgm:prSet presAssocID="{52FD4A46-447A-4DBE-AC09-4C7558F11F96}" presName="ConnectLineEnd1" presStyleLbl="lnNode1" presStyleIdx="2" presStyleCnt="3"/>
      <dgm:spPr/>
    </dgm:pt>
    <dgm:pt modelId="{9A232157-C50C-4A80-9FFA-6406D3815EF1}" type="pres">
      <dgm:prSet presAssocID="{52FD4A46-447A-4DBE-AC09-4C7558F11F96}" presName="EmptyPane1" presStyleCnt="0"/>
      <dgm:spPr/>
    </dgm:pt>
  </dgm:ptLst>
  <dgm:cxnLst>
    <dgm:cxn modelId="{35E0331B-955A-40AD-85EA-19DA615822B6}" type="presOf" srcId="{501FD8EC-0F4B-4306-A067-D57E062AC398}" destId="{9776F88F-F351-4752-8C2A-30457399AB60}" srcOrd="0" destOrd="0" presId="urn:microsoft.com/office/officeart/2016/7/layout/RoundedRectangleTimeline"/>
    <dgm:cxn modelId="{89DC0324-D24D-46B8-ABBF-7152FC2D7820}" srcId="{FF0AAB73-C580-4EE5-B70D-3ABB71050AA9}" destId="{6AC223A4-EA3E-4137-B104-8E26E716A70D}" srcOrd="1" destOrd="0" parTransId="{0ABDC348-5502-49A5-97BC-929ED9A7F3AE}" sibTransId="{61FD9846-D033-4155-8E12-EB27C1EB94FE}"/>
    <dgm:cxn modelId="{977B4424-2592-49DF-874B-7820EA6FA689}" srcId="{6AC223A4-EA3E-4137-B104-8E26E716A70D}" destId="{501FD8EC-0F4B-4306-A067-D57E062AC398}" srcOrd="0" destOrd="0" parTransId="{957DD2F7-F6BC-478F-9EFC-89CD8B8B69B0}" sibTransId="{971B96DF-AC30-4349-88C9-E9115C2788C8}"/>
    <dgm:cxn modelId="{DB89062F-6D58-4910-B619-709688245785}" srcId="{FF0AAB73-C580-4EE5-B70D-3ABB71050AA9}" destId="{0201A7D4-C401-473A-8B33-BAFD2ED7A41C}" srcOrd="0" destOrd="0" parTransId="{0817F70F-ACC9-4837-88CC-BD5BD9DD1503}" sibTransId="{20C0EB39-0287-43A5-8BEF-F4954889D498}"/>
    <dgm:cxn modelId="{4FEA3956-B6C1-4154-B3EE-A0798B004C18}" srcId="{52FD4A46-447A-4DBE-AC09-4C7558F11F96}" destId="{CFC5E23C-42A1-4E8B-A28E-C87D59347E8F}" srcOrd="0" destOrd="0" parTransId="{18F4AAD8-9566-4147-A941-C688ACD4DC61}" sibTransId="{C4899660-7849-4C75-9DFA-EE1B4E39A081}"/>
    <dgm:cxn modelId="{924E417D-CE97-43BE-ABE3-480B5D1DFCF1}" type="presOf" srcId="{0201A7D4-C401-473A-8B33-BAFD2ED7A41C}" destId="{41F10B48-6202-49BD-9227-8EE866F73569}" srcOrd="0" destOrd="0" presId="urn:microsoft.com/office/officeart/2016/7/layout/RoundedRectangleTimeline"/>
    <dgm:cxn modelId="{99190F9E-B7F6-4004-83FB-A8BB15856782}" srcId="{FF0AAB73-C580-4EE5-B70D-3ABB71050AA9}" destId="{52FD4A46-447A-4DBE-AC09-4C7558F11F96}" srcOrd="2" destOrd="0" parTransId="{E685B831-F498-4786-B86A-212B6B2A7711}" sibTransId="{ED36270E-B319-47DC-813E-3558B929D7DB}"/>
    <dgm:cxn modelId="{D5CF769F-45E9-4E9D-A244-E7D3618B86D8}" type="presOf" srcId="{6AC223A4-EA3E-4137-B104-8E26E716A70D}" destId="{3E3843A6-3AE7-4490-BB79-A962CAE7A3DB}" srcOrd="0" destOrd="0" presId="urn:microsoft.com/office/officeart/2016/7/layout/RoundedRectangleTimeline"/>
    <dgm:cxn modelId="{1551C1D0-53F8-4F5B-8E1C-23C6EDE3878F}" type="presOf" srcId="{52FD4A46-447A-4DBE-AC09-4C7558F11F96}" destId="{BEE9269F-C11C-4AD1-AAC3-1973BE077B6A}" srcOrd="0" destOrd="0" presId="urn:microsoft.com/office/officeart/2016/7/layout/RoundedRectangleTimeline"/>
    <dgm:cxn modelId="{1CD8E4D2-3FBE-47E2-BF18-3BA5FB24D88D}" srcId="{0201A7D4-C401-473A-8B33-BAFD2ED7A41C}" destId="{D00CA6FC-8BEB-4010-8DCF-49470B8FF426}" srcOrd="0" destOrd="0" parTransId="{1D29AC67-A7AB-427B-B951-245995BA5460}" sibTransId="{61A00007-8062-40A8-A67B-4CC3AF3D7BB3}"/>
    <dgm:cxn modelId="{0F8CCEDC-9E70-483A-9413-6C9A1F802461}" type="presOf" srcId="{FF0AAB73-C580-4EE5-B70D-3ABB71050AA9}" destId="{B6D77C33-05C9-4E1E-B116-E18925A12D1E}" srcOrd="0" destOrd="0" presId="urn:microsoft.com/office/officeart/2016/7/layout/RoundedRectangleTimeline"/>
    <dgm:cxn modelId="{268E6EDE-0815-4154-8888-F5A84C88C173}" type="presOf" srcId="{CFC5E23C-42A1-4E8B-A28E-C87D59347E8F}" destId="{005ABB3D-6B2E-4E57-9BDB-CECCC760AAF0}" srcOrd="0" destOrd="0" presId="urn:microsoft.com/office/officeart/2016/7/layout/RoundedRectangleTimeline"/>
    <dgm:cxn modelId="{66A5C3EA-490B-43EC-BE88-07963F11A55A}" type="presOf" srcId="{D00CA6FC-8BEB-4010-8DCF-49470B8FF426}" destId="{AB4363B1-F419-45B6-9117-A81A199160C2}" srcOrd="0" destOrd="0" presId="urn:microsoft.com/office/officeart/2016/7/layout/RoundedRectangleTimeline"/>
    <dgm:cxn modelId="{56E06B88-7B0B-4CEF-B41B-6463F25A233B}" type="presParOf" srcId="{B6D77C33-05C9-4E1E-B116-E18925A12D1E}" destId="{63BF076E-5F21-4024-AD55-1BCFEBFA0440}" srcOrd="0" destOrd="0" presId="urn:microsoft.com/office/officeart/2016/7/layout/RoundedRectangleTimeline"/>
    <dgm:cxn modelId="{BB56D05A-EE7F-43F9-A470-5DF3C7CB7B28}" type="presParOf" srcId="{63BF076E-5F21-4024-AD55-1BCFEBFA0440}" destId="{41F10B48-6202-49BD-9227-8EE866F73569}" srcOrd="0" destOrd="0" presId="urn:microsoft.com/office/officeart/2016/7/layout/RoundedRectangleTimeline"/>
    <dgm:cxn modelId="{5C0F4CF7-33C9-47AF-924F-E528BE114602}" type="presParOf" srcId="{63BF076E-5F21-4024-AD55-1BCFEBFA0440}" destId="{AB4363B1-F419-45B6-9117-A81A199160C2}" srcOrd="1" destOrd="0" presId="urn:microsoft.com/office/officeart/2016/7/layout/RoundedRectangleTimeline"/>
    <dgm:cxn modelId="{2C73202E-EC57-41DC-BA37-EE4AF8A8A489}" type="presParOf" srcId="{63BF076E-5F21-4024-AD55-1BCFEBFA0440}" destId="{8E129DB1-2DBF-49EB-844F-408ECD02F8A3}" srcOrd="2" destOrd="0" presId="urn:microsoft.com/office/officeart/2016/7/layout/RoundedRectangleTimeline"/>
    <dgm:cxn modelId="{4904F765-BC2A-4E60-8505-CB02B2350C3A}" type="presParOf" srcId="{63BF076E-5F21-4024-AD55-1BCFEBFA0440}" destId="{13C34A4E-1DCD-41ED-BA84-939389E277D7}" srcOrd="3" destOrd="0" presId="urn:microsoft.com/office/officeart/2016/7/layout/RoundedRectangleTimeline"/>
    <dgm:cxn modelId="{E303831C-B691-4B0B-B352-2D8432DDA396}" type="presParOf" srcId="{63BF076E-5F21-4024-AD55-1BCFEBFA0440}" destId="{6D1965C8-99AB-401B-BBDB-85C34FC908CD}" srcOrd="4" destOrd="0" presId="urn:microsoft.com/office/officeart/2016/7/layout/RoundedRectangleTimeline"/>
    <dgm:cxn modelId="{E1A39206-85B6-40BD-BE62-CE16C297B9EF}" type="presParOf" srcId="{B6D77C33-05C9-4E1E-B116-E18925A12D1E}" destId="{86050666-3E3B-4BD0-B2E4-A8FD12B58EE9}" srcOrd="1" destOrd="0" presId="urn:microsoft.com/office/officeart/2016/7/layout/RoundedRectangleTimeline"/>
    <dgm:cxn modelId="{AF462E63-7060-4258-A554-DBC3962AE372}" type="presParOf" srcId="{B6D77C33-05C9-4E1E-B116-E18925A12D1E}" destId="{7D47E2EC-0362-4F79-B73C-618847069A25}" srcOrd="2" destOrd="0" presId="urn:microsoft.com/office/officeart/2016/7/layout/RoundedRectangleTimeline"/>
    <dgm:cxn modelId="{4B2DE226-29D3-47EE-A057-2E6925A0B89E}" type="presParOf" srcId="{7D47E2EC-0362-4F79-B73C-618847069A25}" destId="{3E3843A6-3AE7-4490-BB79-A962CAE7A3DB}" srcOrd="0" destOrd="0" presId="urn:microsoft.com/office/officeart/2016/7/layout/RoundedRectangleTimeline"/>
    <dgm:cxn modelId="{63D26B88-CC49-4758-A818-0A4442067CE7}" type="presParOf" srcId="{7D47E2EC-0362-4F79-B73C-618847069A25}" destId="{9776F88F-F351-4752-8C2A-30457399AB60}" srcOrd="1" destOrd="0" presId="urn:microsoft.com/office/officeart/2016/7/layout/RoundedRectangleTimeline"/>
    <dgm:cxn modelId="{0C7B08A5-7DFD-483A-A311-2355A23C9786}" type="presParOf" srcId="{7D47E2EC-0362-4F79-B73C-618847069A25}" destId="{D8E80C78-E73D-4687-9331-A6408FB2C832}" srcOrd="2" destOrd="0" presId="urn:microsoft.com/office/officeart/2016/7/layout/RoundedRectangleTimeline"/>
    <dgm:cxn modelId="{4E2CAB3C-2F7E-41E3-BBEC-49ACBB9E62CA}" type="presParOf" srcId="{7D47E2EC-0362-4F79-B73C-618847069A25}" destId="{73505D46-4B0C-450C-9DFA-5544EF35004B}" srcOrd="3" destOrd="0" presId="urn:microsoft.com/office/officeart/2016/7/layout/RoundedRectangleTimeline"/>
    <dgm:cxn modelId="{4478CD8D-A655-4FD0-9584-076D7693138F}" type="presParOf" srcId="{7D47E2EC-0362-4F79-B73C-618847069A25}" destId="{9F83F8A5-0421-42A7-AF2C-A077D45050AC}" srcOrd="4" destOrd="0" presId="urn:microsoft.com/office/officeart/2016/7/layout/RoundedRectangleTimeline"/>
    <dgm:cxn modelId="{03024ED7-A5E9-4E54-8461-48CD18FF20EB}" type="presParOf" srcId="{B6D77C33-05C9-4E1E-B116-E18925A12D1E}" destId="{2C9538E4-1960-4A05-BD06-11A2F8C92A0E}" srcOrd="3" destOrd="0" presId="urn:microsoft.com/office/officeart/2016/7/layout/RoundedRectangleTimeline"/>
    <dgm:cxn modelId="{8832E29D-A836-482F-B5C1-DAA2D9CC2E71}" type="presParOf" srcId="{B6D77C33-05C9-4E1E-B116-E18925A12D1E}" destId="{11CF3979-74E7-44CB-A9DA-DC2855322954}" srcOrd="4" destOrd="0" presId="urn:microsoft.com/office/officeart/2016/7/layout/RoundedRectangleTimeline"/>
    <dgm:cxn modelId="{60F07F4E-2C15-49A6-8FF5-E7D0C1FAB7EC}" type="presParOf" srcId="{11CF3979-74E7-44CB-A9DA-DC2855322954}" destId="{BEE9269F-C11C-4AD1-AAC3-1973BE077B6A}" srcOrd="0" destOrd="0" presId="urn:microsoft.com/office/officeart/2016/7/layout/RoundedRectangleTimeline"/>
    <dgm:cxn modelId="{BD7142A4-7E63-4255-958D-527DB528F25B}" type="presParOf" srcId="{11CF3979-74E7-44CB-A9DA-DC2855322954}" destId="{005ABB3D-6B2E-4E57-9BDB-CECCC760AAF0}" srcOrd="1" destOrd="0" presId="urn:microsoft.com/office/officeart/2016/7/layout/RoundedRectangleTimeline"/>
    <dgm:cxn modelId="{3575F2AB-16D7-46EC-B52A-6AE60387FBC0}" type="presParOf" srcId="{11CF3979-74E7-44CB-A9DA-DC2855322954}" destId="{D5DDB0E3-3705-4FD6-BE06-3BBE19187ED3}" srcOrd="2" destOrd="0" presId="urn:microsoft.com/office/officeart/2016/7/layout/RoundedRectangleTimeline"/>
    <dgm:cxn modelId="{93952478-3747-46E4-8C8C-E88CD4C4A725}" type="presParOf" srcId="{11CF3979-74E7-44CB-A9DA-DC2855322954}" destId="{36B98E4F-DA27-4F22-BF56-BA312B4835A3}" srcOrd="3" destOrd="0" presId="urn:microsoft.com/office/officeart/2016/7/layout/RoundedRectangleTimeline"/>
    <dgm:cxn modelId="{D72B6764-6346-4607-B6C9-99207ACE2473}" type="presParOf" srcId="{11CF3979-74E7-44CB-A9DA-DC2855322954}" destId="{9A232157-C50C-4A80-9FFA-6406D3815EF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F56037-366A-4188-AE61-030FCB4B2810}"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57DF6AB-5C72-4F9A-A1DE-34A4F0C5E998}">
      <dgm:prSet/>
      <dgm:spPr/>
      <dgm:t>
        <a:bodyPr/>
        <a:lstStyle/>
        <a:p>
          <a:pPr>
            <a:defRPr cap="all"/>
          </a:pPr>
          <a:r>
            <a:rPr lang="en-US"/>
            <a:t>El machine learning puede tomar decisiones para las que no está programada. </a:t>
          </a:r>
        </a:p>
      </dgm:t>
    </dgm:pt>
    <dgm:pt modelId="{45B4FEF7-B09E-4D9D-B11C-17A59E8AA196}" type="parTrans" cxnId="{41224B8D-AEE6-48E3-9068-A3C3F8EC3C2D}">
      <dgm:prSet/>
      <dgm:spPr/>
      <dgm:t>
        <a:bodyPr/>
        <a:lstStyle/>
        <a:p>
          <a:endParaRPr lang="en-US"/>
        </a:p>
      </dgm:t>
    </dgm:pt>
    <dgm:pt modelId="{737AF62E-F4C2-4234-B1CD-5B330765E8EA}" type="sibTrans" cxnId="{41224B8D-AEE6-48E3-9068-A3C3F8EC3C2D}">
      <dgm:prSet/>
      <dgm:spPr/>
      <dgm:t>
        <a:bodyPr/>
        <a:lstStyle/>
        <a:p>
          <a:endParaRPr lang="en-US"/>
        </a:p>
      </dgm:t>
    </dgm:pt>
    <dgm:pt modelId="{2E66877D-8366-49D4-B159-49A301B3EFFB}">
      <dgm:prSet/>
      <dgm:spPr/>
      <dgm:t>
        <a:bodyPr/>
        <a:lstStyle/>
        <a:p>
          <a:pPr>
            <a:defRPr cap="all"/>
          </a:pPr>
          <a:r>
            <a:rPr lang="en-US"/>
            <a:t>No es un…. IF AMO &lt; 20 then attack</a:t>
          </a:r>
        </a:p>
      </dgm:t>
    </dgm:pt>
    <dgm:pt modelId="{F74A12C4-3C54-4764-B34F-4F604A62421C}" type="parTrans" cxnId="{A0B19F30-D124-4C4D-8914-7ACC54D8BA01}">
      <dgm:prSet/>
      <dgm:spPr/>
      <dgm:t>
        <a:bodyPr/>
        <a:lstStyle/>
        <a:p>
          <a:endParaRPr lang="en-US"/>
        </a:p>
      </dgm:t>
    </dgm:pt>
    <dgm:pt modelId="{1B13D107-45FA-4A4B-ABB9-4A886D85B366}" type="sibTrans" cxnId="{A0B19F30-D124-4C4D-8914-7ACC54D8BA01}">
      <dgm:prSet/>
      <dgm:spPr/>
      <dgm:t>
        <a:bodyPr/>
        <a:lstStyle/>
        <a:p>
          <a:endParaRPr lang="en-US"/>
        </a:p>
      </dgm:t>
    </dgm:pt>
    <dgm:pt modelId="{9EC25E8E-8E52-416A-AB7E-15276BEB58C2}">
      <dgm:prSet/>
      <dgm:spPr/>
      <dgm:t>
        <a:bodyPr/>
        <a:lstStyle/>
        <a:p>
          <a:pPr>
            <a:defRPr cap="all"/>
          </a:pPr>
          <a:r>
            <a:rPr lang="en-US"/>
            <a:t>Es un… </a:t>
          </a:r>
        </a:p>
      </dgm:t>
    </dgm:pt>
    <dgm:pt modelId="{6FE7F635-9850-48AA-8D7C-1554BAF1428E}" type="parTrans" cxnId="{301B365A-C721-457A-86DA-60078431DA18}">
      <dgm:prSet/>
      <dgm:spPr/>
      <dgm:t>
        <a:bodyPr/>
        <a:lstStyle/>
        <a:p>
          <a:endParaRPr lang="en-US"/>
        </a:p>
      </dgm:t>
    </dgm:pt>
    <dgm:pt modelId="{108D04D1-6EE4-4DE3-AEA1-DB7DBEF6851E}" type="sibTrans" cxnId="{301B365A-C721-457A-86DA-60078431DA18}">
      <dgm:prSet/>
      <dgm:spPr/>
      <dgm:t>
        <a:bodyPr/>
        <a:lstStyle/>
        <a:p>
          <a:endParaRPr lang="en-US"/>
        </a:p>
      </dgm:t>
    </dgm:pt>
    <dgm:pt modelId="{260A8AB8-7DC8-42BA-A5BC-26E57DA10153}" type="pres">
      <dgm:prSet presAssocID="{E3F56037-366A-4188-AE61-030FCB4B2810}" presName="root" presStyleCnt="0">
        <dgm:presLayoutVars>
          <dgm:dir/>
          <dgm:resizeHandles val="exact"/>
        </dgm:presLayoutVars>
      </dgm:prSet>
      <dgm:spPr/>
    </dgm:pt>
    <dgm:pt modelId="{B059622A-3C1D-443E-A403-A19F235CE513}" type="pres">
      <dgm:prSet presAssocID="{F57DF6AB-5C72-4F9A-A1DE-34A4F0C5E998}" presName="compNode" presStyleCnt="0"/>
      <dgm:spPr/>
    </dgm:pt>
    <dgm:pt modelId="{AF5AFA45-0900-4776-935B-5F3EC0E71306}" type="pres">
      <dgm:prSet presAssocID="{F57DF6AB-5C72-4F9A-A1DE-34A4F0C5E998}" presName="iconBgRect" presStyleLbl="bgShp" presStyleIdx="0" presStyleCnt="3"/>
      <dgm:spPr/>
    </dgm:pt>
    <dgm:pt modelId="{6CD0C186-D104-4A69-9B3B-5B9E7CBD6A1A}" type="pres">
      <dgm:prSet presAssocID="{F57DF6AB-5C72-4F9A-A1DE-34A4F0C5E99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5E970FC-DA8E-40EC-B988-B4372AB8623E}" type="pres">
      <dgm:prSet presAssocID="{F57DF6AB-5C72-4F9A-A1DE-34A4F0C5E998}" presName="spaceRect" presStyleCnt="0"/>
      <dgm:spPr/>
    </dgm:pt>
    <dgm:pt modelId="{441C9952-BB87-43CB-B146-9DBDBA85AA13}" type="pres">
      <dgm:prSet presAssocID="{F57DF6AB-5C72-4F9A-A1DE-34A4F0C5E998}" presName="textRect" presStyleLbl="revTx" presStyleIdx="0" presStyleCnt="3">
        <dgm:presLayoutVars>
          <dgm:chMax val="1"/>
          <dgm:chPref val="1"/>
        </dgm:presLayoutVars>
      </dgm:prSet>
      <dgm:spPr/>
    </dgm:pt>
    <dgm:pt modelId="{BCF813C4-04D1-4BC1-B19E-94E13F963CC8}" type="pres">
      <dgm:prSet presAssocID="{737AF62E-F4C2-4234-B1CD-5B330765E8EA}" presName="sibTrans" presStyleCnt="0"/>
      <dgm:spPr/>
    </dgm:pt>
    <dgm:pt modelId="{81DAF67E-305D-4557-B8B8-19DF11AB45A7}" type="pres">
      <dgm:prSet presAssocID="{2E66877D-8366-49D4-B159-49A301B3EFFB}" presName="compNode" presStyleCnt="0"/>
      <dgm:spPr/>
    </dgm:pt>
    <dgm:pt modelId="{FCB132C0-C5EE-40D9-B93D-57C6C282C7E8}" type="pres">
      <dgm:prSet presAssocID="{2E66877D-8366-49D4-B159-49A301B3EFFB}" presName="iconBgRect" presStyleLbl="bgShp" presStyleIdx="1" presStyleCnt="3"/>
      <dgm:spPr/>
    </dgm:pt>
    <dgm:pt modelId="{F3605EE7-8E2C-42D6-A24C-BFBE9830B829}" type="pres">
      <dgm:prSet presAssocID="{2E66877D-8366-49D4-B159-49A301B3EFF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 Sign"/>
        </a:ext>
      </dgm:extLst>
    </dgm:pt>
    <dgm:pt modelId="{B9066551-C85B-49A4-AAA2-A0B833447E44}" type="pres">
      <dgm:prSet presAssocID="{2E66877D-8366-49D4-B159-49A301B3EFFB}" presName="spaceRect" presStyleCnt="0"/>
      <dgm:spPr/>
    </dgm:pt>
    <dgm:pt modelId="{E3A03A61-AFF7-402F-81A3-A56E810880AB}" type="pres">
      <dgm:prSet presAssocID="{2E66877D-8366-49D4-B159-49A301B3EFFB}" presName="textRect" presStyleLbl="revTx" presStyleIdx="1" presStyleCnt="3">
        <dgm:presLayoutVars>
          <dgm:chMax val="1"/>
          <dgm:chPref val="1"/>
        </dgm:presLayoutVars>
      </dgm:prSet>
      <dgm:spPr/>
    </dgm:pt>
    <dgm:pt modelId="{1E9787C6-4910-41A7-8F44-AC43FC15D18C}" type="pres">
      <dgm:prSet presAssocID="{1B13D107-45FA-4A4B-ABB9-4A886D85B366}" presName="sibTrans" presStyleCnt="0"/>
      <dgm:spPr/>
    </dgm:pt>
    <dgm:pt modelId="{5B0C7777-7670-4424-8794-70F011EA78CE}" type="pres">
      <dgm:prSet presAssocID="{9EC25E8E-8E52-416A-AB7E-15276BEB58C2}" presName="compNode" presStyleCnt="0"/>
      <dgm:spPr/>
    </dgm:pt>
    <dgm:pt modelId="{5AEBA3DE-745D-4E6E-A879-4DB77005BDA7}" type="pres">
      <dgm:prSet presAssocID="{9EC25E8E-8E52-416A-AB7E-15276BEB58C2}" presName="iconBgRect" presStyleLbl="bgShp" presStyleIdx="2" presStyleCnt="3"/>
      <dgm:spPr/>
    </dgm:pt>
    <dgm:pt modelId="{7FF3DDAB-8BA8-4A03-B999-410A98F03115}" type="pres">
      <dgm:prSet presAssocID="{9EC25E8E-8E52-416A-AB7E-15276BEB58C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a de comprobación"/>
        </a:ext>
      </dgm:extLst>
    </dgm:pt>
    <dgm:pt modelId="{929F04E1-7491-48FD-99CA-156667C864C7}" type="pres">
      <dgm:prSet presAssocID="{9EC25E8E-8E52-416A-AB7E-15276BEB58C2}" presName="spaceRect" presStyleCnt="0"/>
      <dgm:spPr/>
    </dgm:pt>
    <dgm:pt modelId="{61E2A596-3FBD-4EDA-8BDB-D7745DC87D0F}" type="pres">
      <dgm:prSet presAssocID="{9EC25E8E-8E52-416A-AB7E-15276BEB58C2}" presName="textRect" presStyleLbl="revTx" presStyleIdx="2" presStyleCnt="3">
        <dgm:presLayoutVars>
          <dgm:chMax val="1"/>
          <dgm:chPref val="1"/>
        </dgm:presLayoutVars>
      </dgm:prSet>
      <dgm:spPr/>
    </dgm:pt>
  </dgm:ptLst>
  <dgm:cxnLst>
    <dgm:cxn modelId="{CB409722-8C3D-4FD1-BBB6-8E9EEC312EC8}" type="presOf" srcId="{F57DF6AB-5C72-4F9A-A1DE-34A4F0C5E998}" destId="{441C9952-BB87-43CB-B146-9DBDBA85AA13}" srcOrd="0" destOrd="0" presId="urn:microsoft.com/office/officeart/2018/5/layout/IconCircleLabelList"/>
    <dgm:cxn modelId="{A0B19F30-D124-4C4D-8914-7ACC54D8BA01}" srcId="{E3F56037-366A-4188-AE61-030FCB4B2810}" destId="{2E66877D-8366-49D4-B159-49A301B3EFFB}" srcOrd="1" destOrd="0" parTransId="{F74A12C4-3C54-4764-B34F-4F604A62421C}" sibTransId="{1B13D107-45FA-4A4B-ABB9-4A886D85B366}"/>
    <dgm:cxn modelId="{BA9CD84A-6A00-4BF0-A4CB-5A01C00AF203}" type="presOf" srcId="{E3F56037-366A-4188-AE61-030FCB4B2810}" destId="{260A8AB8-7DC8-42BA-A5BC-26E57DA10153}" srcOrd="0" destOrd="0" presId="urn:microsoft.com/office/officeart/2018/5/layout/IconCircleLabelList"/>
    <dgm:cxn modelId="{301B365A-C721-457A-86DA-60078431DA18}" srcId="{E3F56037-366A-4188-AE61-030FCB4B2810}" destId="{9EC25E8E-8E52-416A-AB7E-15276BEB58C2}" srcOrd="2" destOrd="0" parTransId="{6FE7F635-9850-48AA-8D7C-1554BAF1428E}" sibTransId="{108D04D1-6EE4-4DE3-AEA1-DB7DBEF6851E}"/>
    <dgm:cxn modelId="{5DEFC989-23BF-4B83-AF87-7D92E7CB2A5C}" type="presOf" srcId="{9EC25E8E-8E52-416A-AB7E-15276BEB58C2}" destId="{61E2A596-3FBD-4EDA-8BDB-D7745DC87D0F}" srcOrd="0" destOrd="0" presId="urn:microsoft.com/office/officeart/2018/5/layout/IconCircleLabelList"/>
    <dgm:cxn modelId="{41224B8D-AEE6-48E3-9068-A3C3F8EC3C2D}" srcId="{E3F56037-366A-4188-AE61-030FCB4B2810}" destId="{F57DF6AB-5C72-4F9A-A1DE-34A4F0C5E998}" srcOrd="0" destOrd="0" parTransId="{45B4FEF7-B09E-4D9D-B11C-17A59E8AA196}" sibTransId="{737AF62E-F4C2-4234-B1CD-5B330765E8EA}"/>
    <dgm:cxn modelId="{E56C0FCC-36AE-4C63-B6E6-97AF12795A59}" type="presOf" srcId="{2E66877D-8366-49D4-B159-49A301B3EFFB}" destId="{E3A03A61-AFF7-402F-81A3-A56E810880AB}" srcOrd="0" destOrd="0" presId="urn:microsoft.com/office/officeart/2018/5/layout/IconCircleLabelList"/>
    <dgm:cxn modelId="{B12AF166-AF60-42D2-ADCB-EBB1DB42F7FF}" type="presParOf" srcId="{260A8AB8-7DC8-42BA-A5BC-26E57DA10153}" destId="{B059622A-3C1D-443E-A403-A19F235CE513}" srcOrd="0" destOrd="0" presId="urn:microsoft.com/office/officeart/2018/5/layout/IconCircleLabelList"/>
    <dgm:cxn modelId="{C8707C84-F3BD-4EB3-A326-02A8A905B598}" type="presParOf" srcId="{B059622A-3C1D-443E-A403-A19F235CE513}" destId="{AF5AFA45-0900-4776-935B-5F3EC0E71306}" srcOrd="0" destOrd="0" presId="urn:microsoft.com/office/officeart/2018/5/layout/IconCircleLabelList"/>
    <dgm:cxn modelId="{25D85AF5-3B09-4597-81CF-1046A1203FE4}" type="presParOf" srcId="{B059622A-3C1D-443E-A403-A19F235CE513}" destId="{6CD0C186-D104-4A69-9B3B-5B9E7CBD6A1A}" srcOrd="1" destOrd="0" presId="urn:microsoft.com/office/officeart/2018/5/layout/IconCircleLabelList"/>
    <dgm:cxn modelId="{4E551610-3248-44FB-8419-A96B51FEEBF1}" type="presParOf" srcId="{B059622A-3C1D-443E-A403-A19F235CE513}" destId="{05E970FC-DA8E-40EC-B988-B4372AB8623E}" srcOrd="2" destOrd="0" presId="urn:microsoft.com/office/officeart/2018/5/layout/IconCircleLabelList"/>
    <dgm:cxn modelId="{B73B4855-2A7D-44CD-A55D-58BA6F7F435F}" type="presParOf" srcId="{B059622A-3C1D-443E-A403-A19F235CE513}" destId="{441C9952-BB87-43CB-B146-9DBDBA85AA13}" srcOrd="3" destOrd="0" presId="urn:microsoft.com/office/officeart/2018/5/layout/IconCircleLabelList"/>
    <dgm:cxn modelId="{DE89B5D8-5023-446C-816D-6AC21D2A90EE}" type="presParOf" srcId="{260A8AB8-7DC8-42BA-A5BC-26E57DA10153}" destId="{BCF813C4-04D1-4BC1-B19E-94E13F963CC8}" srcOrd="1" destOrd="0" presId="urn:microsoft.com/office/officeart/2018/5/layout/IconCircleLabelList"/>
    <dgm:cxn modelId="{FA1651BA-A46E-45C6-8382-69B124904B4F}" type="presParOf" srcId="{260A8AB8-7DC8-42BA-A5BC-26E57DA10153}" destId="{81DAF67E-305D-4557-B8B8-19DF11AB45A7}" srcOrd="2" destOrd="0" presId="urn:microsoft.com/office/officeart/2018/5/layout/IconCircleLabelList"/>
    <dgm:cxn modelId="{8CA36DA2-27CC-4550-83E1-6B697F04C3F4}" type="presParOf" srcId="{81DAF67E-305D-4557-B8B8-19DF11AB45A7}" destId="{FCB132C0-C5EE-40D9-B93D-57C6C282C7E8}" srcOrd="0" destOrd="0" presId="urn:microsoft.com/office/officeart/2018/5/layout/IconCircleLabelList"/>
    <dgm:cxn modelId="{4D25900E-B49A-4467-AD1E-264E9C1CCEE6}" type="presParOf" srcId="{81DAF67E-305D-4557-B8B8-19DF11AB45A7}" destId="{F3605EE7-8E2C-42D6-A24C-BFBE9830B829}" srcOrd="1" destOrd="0" presId="urn:microsoft.com/office/officeart/2018/5/layout/IconCircleLabelList"/>
    <dgm:cxn modelId="{A2AEAC46-D49E-42DB-8D72-9758ABC9A623}" type="presParOf" srcId="{81DAF67E-305D-4557-B8B8-19DF11AB45A7}" destId="{B9066551-C85B-49A4-AAA2-A0B833447E44}" srcOrd="2" destOrd="0" presId="urn:microsoft.com/office/officeart/2018/5/layout/IconCircleLabelList"/>
    <dgm:cxn modelId="{3C3F792C-D12F-4CD0-800C-0CAC323C46B2}" type="presParOf" srcId="{81DAF67E-305D-4557-B8B8-19DF11AB45A7}" destId="{E3A03A61-AFF7-402F-81A3-A56E810880AB}" srcOrd="3" destOrd="0" presId="urn:microsoft.com/office/officeart/2018/5/layout/IconCircleLabelList"/>
    <dgm:cxn modelId="{6EF910D2-5132-471D-9B4A-4FB56802C046}" type="presParOf" srcId="{260A8AB8-7DC8-42BA-A5BC-26E57DA10153}" destId="{1E9787C6-4910-41A7-8F44-AC43FC15D18C}" srcOrd="3" destOrd="0" presId="urn:microsoft.com/office/officeart/2018/5/layout/IconCircleLabelList"/>
    <dgm:cxn modelId="{C27A372F-32F3-4629-9FD4-7E42A3971EF2}" type="presParOf" srcId="{260A8AB8-7DC8-42BA-A5BC-26E57DA10153}" destId="{5B0C7777-7670-4424-8794-70F011EA78CE}" srcOrd="4" destOrd="0" presId="urn:microsoft.com/office/officeart/2018/5/layout/IconCircleLabelList"/>
    <dgm:cxn modelId="{4E5A5A3D-7D57-4449-AA40-6B1F0DAB8053}" type="presParOf" srcId="{5B0C7777-7670-4424-8794-70F011EA78CE}" destId="{5AEBA3DE-745D-4E6E-A879-4DB77005BDA7}" srcOrd="0" destOrd="0" presId="urn:microsoft.com/office/officeart/2018/5/layout/IconCircleLabelList"/>
    <dgm:cxn modelId="{290F071A-20EE-4111-A445-E021D75578FE}" type="presParOf" srcId="{5B0C7777-7670-4424-8794-70F011EA78CE}" destId="{7FF3DDAB-8BA8-4A03-B999-410A98F03115}" srcOrd="1" destOrd="0" presId="urn:microsoft.com/office/officeart/2018/5/layout/IconCircleLabelList"/>
    <dgm:cxn modelId="{89CC22DA-DFC0-4511-8C4E-539B1D3E918B}" type="presParOf" srcId="{5B0C7777-7670-4424-8794-70F011EA78CE}" destId="{929F04E1-7491-48FD-99CA-156667C864C7}" srcOrd="2" destOrd="0" presId="urn:microsoft.com/office/officeart/2018/5/layout/IconCircleLabelList"/>
    <dgm:cxn modelId="{C1835C1C-D610-4CED-92B2-0148663A3C63}" type="presParOf" srcId="{5B0C7777-7670-4424-8794-70F011EA78CE}" destId="{61E2A596-3FBD-4EDA-8BDB-D7745DC87D0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10B48-6202-49BD-9227-8EE866F73569}">
      <dsp:nvSpPr>
        <dsp:cNvPr id="0" name=""/>
        <dsp:cNvSpPr/>
      </dsp:nvSpPr>
      <dsp:spPr>
        <a:xfrm rot="16200000">
          <a:off x="2175142" y="743123"/>
          <a:ext cx="435133" cy="2865090"/>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1940</a:t>
          </a:r>
        </a:p>
      </dsp:txBody>
      <dsp:txXfrm rot="5400000">
        <a:off x="981405" y="1979343"/>
        <a:ext cx="2843849" cy="392651"/>
      </dsp:txXfrm>
    </dsp:sp>
    <dsp:sp modelId="{AB4363B1-F419-45B6-9117-A81A199160C2}">
      <dsp:nvSpPr>
        <dsp:cNvPr id="0" name=""/>
        <dsp:cNvSpPr/>
      </dsp:nvSpPr>
      <dsp:spPr>
        <a:xfrm>
          <a:off x="5134" y="0"/>
          <a:ext cx="4775150"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En 1940 Alan Turing y su equipo construyeron el primer computador electromecánico.</a:t>
          </a:r>
        </a:p>
      </dsp:txBody>
      <dsp:txXfrm>
        <a:off x="5134" y="0"/>
        <a:ext cx="4775150" cy="1522968"/>
      </dsp:txXfrm>
    </dsp:sp>
    <dsp:sp modelId="{8E129DB1-2DBF-49EB-844F-408ECD02F8A3}">
      <dsp:nvSpPr>
        <dsp:cNvPr id="0" name=""/>
        <dsp:cNvSpPr/>
      </dsp:nvSpPr>
      <dsp:spPr>
        <a:xfrm>
          <a:off x="2392709" y="1609995"/>
          <a:ext cx="0" cy="34810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3C34A4E-1DCD-41ED-BA84-939389E277D7}">
      <dsp:nvSpPr>
        <dsp:cNvPr id="0" name=""/>
        <dsp:cNvSpPr/>
      </dsp:nvSpPr>
      <dsp:spPr>
        <a:xfrm>
          <a:off x="2349196" y="1522968"/>
          <a:ext cx="87026" cy="8702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E3843A6-3AE7-4490-BB79-A962CAE7A3DB}">
      <dsp:nvSpPr>
        <dsp:cNvPr id="0" name=""/>
        <dsp:cNvSpPr/>
      </dsp:nvSpPr>
      <dsp:spPr>
        <a:xfrm>
          <a:off x="3825254" y="1958102"/>
          <a:ext cx="2865090" cy="4351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1941</a:t>
          </a:r>
        </a:p>
      </dsp:txBody>
      <dsp:txXfrm>
        <a:off x="3825254" y="1958102"/>
        <a:ext cx="2865090" cy="435133"/>
      </dsp:txXfrm>
    </dsp:sp>
    <dsp:sp modelId="{9776F88F-F351-4752-8C2A-30457399AB60}">
      <dsp:nvSpPr>
        <dsp:cNvPr id="0" name=""/>
        <dsp:cNvSpPr/>
      </dsp:nvSpPr>
      <dsp:spPr>
        <a:xfrm>
          <a:off x="2870224" y="2828369"/>
          <a:ext cx="4775150"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9060" rIns="0" bIns="0" numCol="1" spcCol="1270" anchor="t" anchorCtr="1">
          <a:noAutofit/>
        </a:bodyPr>
        <a:lstStyle/>
        <a:p>
          <a:pPr marL="0" lvl="0" indent="0" algn="ctr" defTabSz="577850">
            <a:lnSpc>
              <a:spcPct val="90000"/>
            </a:lnSpc>
            <a:spcBef>
              <a:spcPct val="0"/>
            </a:spcBef>
            <a:spcAft>
              <a:spcPct val="35000"/>
            </a:spcAft>
            <a:buNone/>
          </a:pPr>
          <a:r>
            <a:rPr lang="en-US" sz="1300" kern="1200"/>
            <a:t>Konrad Zuse creó la primera computadora programable y el primer lenguaje de programación de alto nivel Plankalkül.</a:t>
          </a:r>
        </a:p>
      </dsp:txBody>
      <dsp:txXfrm>
        <a:off x="2870224" y="2828369"/>
        <a:ext cx="4775150" cy="1522968"/>
      </dsp:txXfrm>
    </dsp:sp>
    <dsp:sp modelId="{D8E80C78-E73D-4687-9331-A6408FB2C832}">
      <dsp:nvSpPr>
        <dsp:cNvPr id="0" name=""/>
        <dsp:cNvSpPr/>
      </dsp:nvSpPr>
      <dsp:spPr>
        <a:xfrm>
          <a:off x="5257800" y="2393235"/>
          <a:ext cx="0" cy="34810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3505D46-4B0C-450C-9DFA-5544EF35004B}">
      <dsp:nvSpPr>
        <dsp:cNvPr id="0" name=""/>
        <dsp:cNvSpPr/>
      </dsp:nvSpPr>
      <dsp:spPr>
        <a:xfrm>
          <a:off x="5214286" y="2741342"/>
          <a:ext cx="87026" cy="8702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EE9269F-C11C-4AD1-AAC3-1973BE077B6A}">
      <dsp:nvSpPr>
        <dsp:cNvPr id="0" name=""/>
        <dsp:cNvSpPr/>
      </dsp:nvSpPr>
      <dsp:spPr>
        <a:xfrm rot="5400000">
          <a:off x="7905323" y="743123"/>
          <a:ext cx="435133" cy="2865090"/>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1">
          <a:noAutofit/>
        </a:bodyPr>
        <a:lstStyle/>
        <a:p>
          <a:pPr marL="0" lvl="0" indent="0" algn="ctr" defTabSz="577850">
            <a:lnSpc>
              <a:spcPct val="90000"/>
            </a:lnSpc>
            <a:spcBef>
              <a:spcPct val="0"/>
            </a:spcBef>
            <a:spcAft>
              <a:spcPct val="35000"/>
            </a:spcAft>
            <a:buNone/>
          </a:pPr>
          <a:r>
            <a:rPr lang="en-US" sz="1300" kern="1200"/>
            <a:t>1943</a:t>
          </a:r>
        </a:p>
      </dsp:txBody>
      <dsp:txXfrm rot="-5400000">
        <a:off x="6690345" y="1979343"/>
        <a:ext cx="2843849" cy="392651"/>
      </dsp:txXfrm>
    </dsp:sp>
    <dsp:sp modelId="{005ABB3D-6B2E-4E57-9BDB-CECCC760AAF0}">
      <dsp:nvSpPr>
        <dsp:cNvPr id="0" name=""/>
        <dsp:cNvSpPr/>
      </dsp:nvSpPr>
      <dsp:spPr>
        <a:xfrm>
          <a:off x="5735315" y="0"/>
          <a:ext cx="4775150"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9060" numCol="1" spcCol="1270" anchor="b" anchorCtr="1">
          <a:noAutofit/>
        </a:bodyPr>
        <a:lstStyle/>
        <a:p>
          <a:pPr marL="0" lvl="0" indent="0" algn="ctr" defTabSz="577850">
            <a:lnSpc>
              <a:spcPct val="90000"/>
            </a:lnSpc>
            <a:spcBef>
              <a:spcPct val="0"/>
            </a:spcBef>
            <a:spcAft>
              <a:spcPct val="35000"/>
            </a:spcAft>
            <a:buNone/>
          </a:pPr>
          <a:r>
            <a:rPr lang="en-US" sz="1300" kern="1200"/>
            <a:t>En 1943 Warren McCulloch y Walter Pitts presentaron su modelo de neuronas artificiales, el cual se considera el primer trabajo del campo de inteligencia artificial, aun cuando todavía no existía el término.</a:t>
          </a:r>
        </a:p>
      </dsp:txBody>
      <dsp:txXfrm>
        <a:off x="5735315" y="0"/>
        <a:ext cx="4775150" cy="1522968"/>
      </dsp:txXfrm>
    </dsp:sp>
    <dsp:sp modelId="{D5DDB0E3-3705-4FD6-BE06-3BBE19187ED3}">
      <dsp:nvSpPr>
        <dsp:cNvPr id="0" name=""/>
        <dsp:cNvSpPr/>
      </dsp:nvSpPr>
      <dsp:spPr>
        <a:xfrm>
          <a:off x="8122890" y="1609995"/>
          <a:ext cx="0" cy="348107"/>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6B98E4F-DA27-4F22-BF56-BA312B4835A3}">
      <dsp:nvSpPr>
        <dsp:cNvPr id="0" name=""/>
        <dsp:cNvSpPr/>
      </dsp:nvSpPr>
      <dsp:spPr>
        <a:xfrm>
          <a:off x="8079376" y="1522968"/>
          <a:ext cx="87026" cy="8702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5AFA45-0900-4776-935B-5F3EC0E71306}">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D0C186-D104-4A69-9B3B-5B9E7CBD6A1A}">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1C9952-BB87-43CB-B146-9DBDBA85AA13}">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El machine learning puede tomar decisiones para las que no está programada. </a:t>
          </a:r>
        </a:p>
      </dsp:txBody>
      <dsp:txXfrm>
        <a:off x="93445" y="3018902"/>
        <a:ext cx="3206250" cy="720000"/>
      </dsp:txXfrm>
    </dsp:sp>
    <dsp:sp modelId="{FCB132C0-C5EE-40D9-B93D-57C6C282C7E8}">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05EE7-8E2C-42D6-A24C-BFBE9830B829}">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A03A61-AFF7-402F-81A3-A56E810880AB}">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No es un…. IF AMO &lt; 20 then attack</a:t>
          </a:r>
        </a:p>
      </dsp:txBody>
      <dsp:txXfrm>
        <a:off x="3860789" y="3018902"/>
        <a:ext cx="3206250" cy="720000"/>
      </dsp:txXfrm>
    </dsp:sp>
    <dsp:sp modelId="{5AEBA3DE-745D-4E6E-A879-4DB77005BDA7}">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F3DDAB-8BA8-4A03-B999-410A98F03115}">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E2A596-3FBD-4EDA-8BDB-D7745DC87D0F}">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Es un… </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A1305-A813-44C0-973F-64663FDEEF9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a:p>
        </p:txBody>
      </p:sp>
      <p:sp>
        <p:nvSpPr>
          <p:cNvPr id="3" name="Subtítulo 2">
            <a:extLst>
              <a:ext uri="{FF2B5EF4-FFF2-40B4-BE49-F238E27FC236}">
                <a16:creationId xmlns:a16="http://schemas.microsoft.com/office/drawing/2014/main" id="{A99BE198-1AE7-4E29-8A14-7A4F02C3D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a:p>
        </p:txBody>
      </p:sp>
      <p:sp>
        <p:nvSpPr>
          <p:cNvPr id="4" name="Marcador de fecha 3">
            <a:extLst>
              <a:ext uri="{FF2B5EF4-FFF2-40B4-BE49-F238E27FC236}">
                <a16:creationId xmlns:a16="http://schemas.microsoft.com/office/drawing/2014/main" id="{EFB3F800-5662-4FB4-8B1F-EC10BB611FF0}"/>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5" name="Marcador de pie de página 4">
            <a:extLst>
              <a:ext uri="{FF2B5EF4-FFF2-40B4-BE49-F238E27FC236}">
                <a16:creationId xmlns:a16="http://schemas.microsoft.com/office/drawing/2014/main" id="{D57814C2-925A-4350-BE71-E02316B1E098}"/>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9526D3CE-4F7F-4153-810E-5619738360DF}"/>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277846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59EE8C-B8A0-449C-B666-A82B65D974B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26961D06-EC51-4CA3-8664-C26ED44E7D0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D996F97-28C0-47DC-BA40-A4DA9B923912}"/>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5" name="Marcador de pie de página 4">
            <a:extLst>
              <a:ext uri="{FF2B5EF4-FFF2-40B4-BE49-F238E27FC236}">
                <a16:creationId xmlns:a16="http://schemas.microsoft.com/office/drawing/2014/main" id="{81E7B5F4-C946-4F24-AE19-C7FC4A9173D8}"/>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3BBC5FB-E7F7-4641-8859-B2B15B477A55}"/>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2306719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7267D72-7325-4CD3-8258-7843995A428A}"/>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A2ADC661-1F79-405F-BCF2-64F5177C27D3}"/>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FA48046F-F37B-41ED-B366-62A312BCB47B}"/>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5" name="Marcador de pie de página 4">
            <a:extLst>
              <a:ext uri="{FF2B5EF4-FFF2-40B4-BE49-F238E27FC236}">
                <a16:creationId xmlns:a16="http://schemas.microsoft.com/office/drawing/2014/main" id="{AFC35951-167F-4C75-B69A-E9A9C3E21696}"/>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31C5825F-0F74-4E3A-9217-68CE506FCDFE}"/>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21494295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33CB54-EEE6-7958-7D06-B528181BE9F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57AA4C7B-3552-EAAD-1F0F-2F683693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7DCA4E20-6DED-0DB8-15AB-505ED74AC8CB}"/>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5" name="Marcador de pie de página 4">
            <a:extLst>
              <a:ext uri="{FF2B5EF4-FFF2-40B4-BE49-F238E27FC236}">
                <a16:creationId xmlns:a16="http://schemas.microsoft.com/office/drawing/2014/main" id="{E86E40EF-85DF-BDD4-7370-01BA655654A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5A91CE7-F853-AAB2-7A0B-D8A5C661BBD1}"/>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1757592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587A8F-6FE5-309F-ED04-C42DA117760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1B0451B-51B5-4369-0342-E01AD3BCAD5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B42FE5A-1490-BAD1-90F0-B9ECFCDEF2A7}"/>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5" name="Marcador de pie de página 4">
            <a:extLst>
              <a:ext uri="{FF2B5EF4-FFF2-40B4-BE49-F238E27FC236}">
                <a16:creationId xmlns:a16="http://schemas.microsoft.com/office/drawing/2014/main" id="{EBA58861-EC70-A1BF-3D4E-47633957CE8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87ABE70-9400-283A-4806-09C0E8CA3852}"/>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3484108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B5559E-D5C3-437E-4730-1002A392AED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A5F4997-AB66-ADC4-EE0F-4BBE50FBAA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120384A-C632-1835-AB54-B48D1B71C525}"/>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5" name="Marcador de pie de página 4">
            <a:extLst>
              <a:ext uri="{FF2B5EF4-FFF2-40B4-BE49-F238E27FC236}">
                <a16:creationId xmlns:a16="http://schemas.microsoft.com/office/drawing/2014/main" id="{D3A6985A-90FE-5A2A-4A0A-8F4F613C28E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839C116-0B8A-3906-375C-211624E3AF0A}"/>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1120174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C7CEE7-DF4C-F14B-B6C3-FBEF22D4F1C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407DF71C-B06C-9F1A-0B0A-5E8DBC44F3B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F895D7C0-0639-B050-9FA9-BDCF9EBACF2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D24A114D-AC52-59C9-819A-8323005FF565}"/>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6" name="Marcador de pie de página 5">
            <a:extLst>
              <a:ext uri="{FF2B5EF4-FFF2-40B4-BE49-F238E27FC236}">
                <a16:creationId xmlns:a16="http://schemas.microsoft.com/office/drawing/2014/main" id="{2FF6C165-EC5B-93D3-5A89-328B55D0E21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0D42D39-0F12-9795-4730-1995F36CB7F3}"/>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19637722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92340-0BCF-7FD0-A2D8-DA76F6481446}"/>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E202253-1CFE-B4D3-8249-E0DC093164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7916B17-F20E-C322-769A-05B6903C0E5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DD3B212C-43F1-912B-C2F7-CD48A718BF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627607A-CFCB-0331-D0CC-687A2A9AF0E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D160B59D-D01D-C6A6-334A-3564B15FF42C}"/>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8" name="Marcador de pie de página 7">
            <a:extLst>
              <a:ext uri="{FF2B5EF4-FFF2-40B4-BE49-F238E27FC236}">
                <a16:creationId xmlns:a16="http://schemas.microsoft.com/office/drawing/2014/main" id="{5B80C3F9-556B-2B72-CE3A-04DFB358C3F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46EB41A1-A326-2E1A-1C5D-650F68C6FFE4}"/>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3998857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AA44A-D0E4-7251-04DF-CA34896E8B0F}"/>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B5D8228-A68B-3B0B-CA18-49447B0736DB}"/>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4" name="Marcador de pie de página 3">
            <a:extLst>
              <a:ext uri="{FF2B5EF4-FFF2-40B4-BE49-F238E27FC236}">
                <a16:creationId xmlns:a16="http://schemas.microsoft.com/office/drawing/2014/main" id="{4ACD5EBE-7252-1100-3A20-F343280F975D}"/>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6A78A7B-14A0-A811-4CDB-A075D3C77F0A}"/>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386823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34B4FD04-B415-E86B-6116-43ACE12C02F5}"/>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3" name="Marcador de pie de página 2">
            <a:extLst>
              <a:ext uri="{FF2B5EF4-FFF2-40B4-BE49-F238E27FC236}">
                <a16:creationId xmlns:a16="http://schemas.microsoft.com/office/drawing/2014/main" id="{F031EFE7-4FC0-FA2F-87D1-9BA20884500F}"/>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1E8980B-ED78-78D1-AA87-762DE9BA4750}"/>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2036256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7AB79-3810-A1FF-C021-7FCD8B259F7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EF229C2-1D5E-E687-84D0-465C0C0E76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0BCC0A6-D87D-40C2-D7DF-097B8B84A0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682F56-B8CA-C552-26A2-77263C91CD73}"/>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6" name="Marcador de pie de página 5">
            <a:extLst>
              <a:ext uri="{FF2B5EF4-FFF2-40B4-BE49-F238E27FC236}">
                <a16:creationId xmlns:a16="http://schemas.microsoft.com/office/drawing/2014/main" id="{ADF68F45-8A81-E14E-385D-0C262820267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8ED872D-C6B3-D045-87FE-94769A65E1A7}"/>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392922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FAA415-17AB-43C5-A1EC-AA4598F4B3A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2AE3F9C5-07FB-4BCD-A817-CD98551A997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DDBD453C-3279-484F-9E7C-80C0DCDE6628}"/>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5" name="Marcador de pie de página 4">
            <a:extLst>
              <a:ext uri="{FF2B5EF4-FFF2-40B4-BE49-F238E27FC236}">
                <a16:creationId xmlns:a16="http://schemas.microsoft.com/office/drawing/2014/main" id="{EC07D4A2-3FB7-4718-AE71-0D6398EF381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8818CE69-AC8B-4B99-A00A-F99196319D4E}"/>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40121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CFF22D-B567-9D64-F7AF-2355989FBFE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89EBC166-C0ED-6772-6CA2-722B77BFB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5A2701A-FF4E-4993-3DA8-AA5D2FAE0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52ACA01-7449-E576-EC6A-ADFC3105A48C}"/>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6" name="Marcador de pie de página 5">
            <a:extLst>
              <a:ext uri="{FF2B5EF4-FFF2-40B4-BE49-F238E27FC236}">
                <a16:creationId xmlns:a16="http://schemas.microsoft.com/office/drawing/2014/main" id="{766B3D81-C17F-112F-FFCE-DB3D33F5A3FB}"/>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D595BB3-3C3F-7422-D438-F9A00EAF68E2}"/>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12757467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2C7C09-6DD1-5D81-8452-9FA59BCE29D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97002DFE-A6B2-016B-511B-057B597E2F9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94A5864-3901-7670-17FE-B6965AC5ACC5}"/>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5" name="Marcador de pie de página 4">
            <a:extLst>
              <a:ext uri="{FF2B5EF4-FFF2-40B4-BE49-F238E27FC236}">
                <a16:creationId xmlns:a16="http://schemas.microsoft.com/office/drawing/2014/main" id="{1AEC0E95-3FB3-A82D-8C6D-EC499ABB3F4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2478F82-7880-20A0-1D9B-00D7F8C8C70A}"/>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1185179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7290652-B592-9CC1-7F41-FF8933A3C07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D5544DF-F728-FEDD-0175-00F797EFF45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D53F601-4A6E-6C77-6EC7-7A8C841AEA25}"/>
              </a:ext>
            </a:extLst>
          </p:cNvPr>
          <p:cNvSpPr>
            <a:spLocks noGrp="1"/>
          </p:cNvSpPr>
          <p:nvPr>
            <p:ph type="dt" sz="half" idx="10"/>
          </p:nvPr>
        </p:nvSpPr>
        <p:spPr/>
        <p:txBody>
          <a:bodyPr/>
          <a:lstStyle/>
          <a:p>
            <a:fld id="{7CA4A53A-4E1C-48FF-B40E-AADED388FB72}" type="datetimeFigureOut">
              <a:rPr lang="es-ES" smtClean="0"/>
              <a:t>23/09/2024</a:t>
            </a:fld>
            <a:endParaRPr lang="es-ES"/>
          </a:p>
        </p:txBody>
      </p:sp>
      <p:sp>
        <p:nvSpPr>
          <p:cNvPr id="5" name="Marcador de pie de página 4">
            <a:extLst>
              <a:ext uri="{FF2B5EF4-FFF2-40B4-BE49-F238E27FC236}">
                <a16:creationId xmlns:a16="http://schemas.microsoft.com/office/drawing/2014/main" id="{1B00173F-D4C1-2134-293A-3E9B63A508E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2F80E39-BF52-FE5D-C890-F178B845993B}"/>
              </a:ext>
            </a:extLst>
          </p:cNvPr>
          <p:cNvSpPr>
            <a:spLocks noGrp="1"/>
          </p:cNvSpPr>
          <p:nvPr>
            <p:ph type="sldNum" sz="quarter" idx="12"/>
          </p:nvPr>
        </p:nvSpPr>
        <p:spPr/>
        <p:txBody>
          <a:bodyPr/>
          <a:lstStyle/>
          <a:p>
            <a:fld id="{32124ECF-2BFA-4EC1-9E1D-F2860E32D605}" type="slidenum">
              <a:rPr lang="es-ES" smtClean="0"/>
              <a:t>‹Nº›</a:t>
            </a:fld>
            <a:endParaRPr lang="es-ES"/>
          </a:p>
        </p:txBody>
      </p:sp>
    </p:spTree>
    <p:extLst>
      <p:ext uri="{BB962C8B-B14F-4D97-AF65-F5344CB8AC3E}">
        <p14:creationId xmlns:p14="http://schemas.microsoft.com/office/powerpoint/2010/main" val="823052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890F83-9D03-4748-9B7D-5D6698B15A5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CE5E1B9A-829B-4C0A-B1DB-D8FE5E15C8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FAB07E2-D416-4911-BAF0-526F4148E8C7}"/>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5" name="Marcador de pie de página 4">
            <a:extLst>
              <a:ext uri="{FF2B5EF4-FFF2-40B4-BE49-F238E27FC236}">
                <a16:creationId xmlns:a16="http://schemas.microsoft.com/office/drawing/2014/main" id="{53A9B875-A8D8-461E-8181-FF8E8252A9A1}"/>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id="{62D80129-08E4-455D-89E0-424370612AD4}"/>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200670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71437D-317E-4C51-8011-783865319A24}"/>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42B1AF1A-6BAE-4F75-9F85-C5B4B9BE55D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AAB9D834-6BA7-4088-A9EB-C64ECC0426A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fecha 4">
            <a:extLst>
              <a:ext uri="{FF2B5EF4-FFF2-40B4-BE49-F238E27FC236}">
                <a16:creationId xmlns:a16="http://schemas.microsoft.com/office/drawing/2014/main" id="{B4585466-8A53-4834-A311-742F0AE3C507}"/>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6" name="Marcador de pie de página 5">
            <a:extLst>
              <a:ext uri="{FF2B5EF4-FFF2-40B4-BE49-F238E27FC236}">
                <a16:creationId xmlns:a16="http://schemas.microsoft.com/office/drawing/2014/main" id="{727C4B15-F69A-4876-AD5A-CEFF0A523A8F}"/>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54E08611-9205-4D56-BE92-39AF51799015}"/>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3971895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816D5B-3717-4E6C-ABCF-818B73FD79E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CA037170-7A02-4287-AAEC-AF30A9E7F3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1D03A01-A7F3-40F6-AEB2-BA93A06DFDE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DDEBEDDB-3809-4FED-BCDA-556809A0C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930A736-9A97-47BA-AE24-611CA0A59D8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Marcador de fecha 6">
            <a:extLst>
              <a:ext uri="{FF2B5EF4-FFF2-40B4-BE49-F238E27FC236}">
                <a16:creationId xmlns:a16="http://schemas.microsoft.com/office/drawing/2014/main" id="{40C61771-1EE7-4822-8811-8D2167F3983A}"/>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8" name="Marcador de pie de página 7">
            <a:extLst>
              <a:ext uri="{FF2B5EF4-FFF2-40B4-BE49-F238E27FC236}">
                <a16:creationId xmlns:a16="http://schemas.microsoft.com/office/drawing/2014/main" id="{DDB2EABD-4F51-44CA-94C3-452A02AAF7EC}"/>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id="{C2391164-249A-4F5E-B0DC-D58A2512FC04}"/>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3417185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1FB232-F784-4060-B367-2D9E08B66D58}"/>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fecha 2">
            <a:extLst>
              <a:ext uri="{FF2B5EF4-FFF2-40B4-BE49-F238E27FC236}">
                <a16:creationId xmlns:a16="http://schemas.microsoft.com/office/drawing/2014/main" id="{646726A3-B8BA-4FA2-A2F4-2E3804FBA2CC}"/>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4" name="Marcador de pie de página 3">
            <a:extLst>
              <a:ext uri="{FF2B5EF4-FFF2-40B4-BE49-F238E27FC236}">
                <a16:creationId xmlns:a16="http://schemas.microsoft.com/office/drawing/2014/main" id="{D8C79636-6D75-4AAF-A6F4-05FEC7B18ABD}"/>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id="{7310544D-21AE-4656-9428-386DDA02F7CF}"/>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3338165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0B09BE8-EE5F-4F41-A8E7-E523CE8D49C6}"/>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3" name="Marcador de pie de página 2">
            <a:extLst>
              <a:ext uri="{FF2B5EF4-FFF2-40B4-BE49-F238E27FC236}">
                <a16:creationId xmlns:a16="http://schemas.microsoft.com/office/drawing/2014/main" id="{776847BE-3FBF-420F-87C0-1DB417A99BDC}"/>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id="{130A3174-1A47-4CD1-86C0-AB97C39F8411}"/>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230303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68D759-4D8A-4FE1-A48A-2C27265553C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5BD17C2A-BFC3-459C-9D12-A6CA4523F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3FA71FCA-7346-4960-A449-5E296F9C4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5637F4F-F288-4E44-AC92-2976E7EB88C5}"/>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6" name="Marcador de pie de página 5">
            <a:extLst>
              <a:ext uri="{FF2B5EF4-FFF2-40B4-BE49-F238E27FC236}">
                <a16:creationId xmlns:a16="http://schemas.microsoft.com/office/drawing/2014/main" id="{E9C46FB2-C151-4B63-B3C8-F80FD1B7D609}"/>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C67363D3-9039-4F88-9E05-D3CDE1543ECC}"/>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1840730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8EB1E-4F5F-4F66-9D61-63A11596695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D5FCB715-7E16-4574-992C-831F166E65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a:extLst>
              <a:ext uri="{FF2B5EF4-FFF2-40B4-BE49-F238E27FC236}">
                <a16:creationId xmlns:a16="http://schemas.microsoft.com/office/drawing/2014/main" id="{457B71B2-92B8-4077-BF6D-8F2367561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A8D47F0-E07B-4177-ABA0-FDF987741FF3}"/>
              </a:ext>
            </a:extLst>
          </p:cNvPr>
          <p:cNvSpPr>
            <a:spLocks noGrp="1"/>
          </p:cNvSpPr>
          <p:nvPr>
            <p:ph type="dt" sz="half" idx="10"/>
          </p:nvPr>
        </p:nvSpPr>
        <p:spPr/>
        <p:txBody>
          <a:bodyPr/>
          <a:lstStyle/>
          <a:p>
            <a:fld id="{A8BDF656-DF8D-4A3C-A28F-C31D5321B2E3}" type="datetimeFigureOut">
              <a:rPr lang="en-US" smtClean="0"/>
              <a:t>9/23/2024</a:t>
            </a:fld>
            <a:endParaRPr lang="en-US"/>
          </a:p>
        </p:txBody>
      </p:sp>
      <p:sp>
        <p:nvSpPr>
          <p:cNvPr id="6" name="Marcador de pie de página 5">
            <a:extLst>
              <a:ext uri="{FF2B5EF4-FFF2-40B4-BE49-F238E27FC236}">
                <a16:creationId xmlns:a16="http://schemas.microsoft.com/office/drawing/2014/main" id="{C7413770-03F8-4C01-902D-994ED2F1FBC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id="{79839024-C6A9-4647-A079-4FD46D1DA893}"/>
              </a:ext>
            </a:extLst>
          </p:cNvPr>
          <p:cNvSpPr>
            <a:spLocks noGrp="1"/>
          </p:cNvSpPr>
          <p:nvPr>
            <p:ph type="sldNum" sz="quarter" idx="12"/>
          </p:nvPr>
        </p:nvSpPr>
        <p:spPr/>
        <p:txBody>
          <a:bodyPr/>
          <a:lstStyle/>
          <a:p>
            <a:fld id="{109BBD35-BC87-488D-AE32-22CF4B3A3BAC}" type="slidenum">
              <a:rPr lang="en-US" smtClean="0"/>
              <a:t>‹Nº›</a:t>
            </a:fld>
            <a:endParaRPr lang="en-US"/>
          </a:p>
        </p:txBody>
      </p:sp>
    </p:spTree>
    <p:extLst>
      <p:ext uri="{BB962C8B-B14F-4D97-AF65-F5344CB8AC3E}">
        <p14:creationId xmlns:p14="http://schemas.microsoft.com/office/powerpoint/2010/main" val="2358157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7574A4B-F196-4557-896D-0A04DD580C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8D0904EC-6019-4306-A324-4589F07D68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a:extLst>
              <a:ext uri="{FF2B5EF4-FFF2-40B4-BE49-F238E27FC236}">
                <a16:creationId xmlns:a16="http://schemas.microsoft.com/office/drawing/2014/main" id="{C9879D4A-12E1-4C56-ABAF-C8809F76C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DF656-DF8D-4A3C-A28F-C31D5321B2E3}" type="datetimeFigureOut">
              <a:rPr lang="en-US" smtClean="0"/>
              <a:t>9/23/2024</a:t>
            </a:fld>
            <a:endParaRPr lang="en-US"/>
          </a:p>
        </p:txBody>
      </p:sp>
      <p:sp>
        <p:nvSpPr>
          <p:cNvPr id="5" name="Marcador de pie de página 4">
            <a:extLst>
              <a:ext uri="{FF2B5EF4-FFF2-40B4-BE49-F238E27FC236}">
                <a16:creationId xmlns:a16="http://schemas.microsoft.com/office/drawing/2014/main" id="{8F0764BE-3747-4444-ABA5-A0A8007679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id="{135794AB-E5C1-4966-A828-E6B4B55BB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9BBD35-BC87-488D-AE32-22CF4B3A3BAC}" type="slidenum">
              <a:rPr lang="en-US" smtClean="0"/>
              <a:t>‹Nº›</a:t>
            </a:fld>
            <a:endParaRPr lang="en-US"/>
          </a:p>
        </p:txBody>
      </p:sp>
    </p:spTree>
    <p:extLst>
      <p:ext uri="{BB962C8B-B14F-4D97-AF65-F5344CB8AC3E}">
        <p14:creationId xmlns:p14="http://schemas.microsoft.com/office/powerpoint/2010/main" val="3265074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1E1DC6F-D112-5B65-C1E6-297A0D62EC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BCE94BF-306C-3BF1-AB9B-8BD4274F7A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367B385-31F9-4DAF-FB77-53557BCB63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A4A53A-4E1C-48FF-B40E-AADED388FB72}" type="datetimeFigureOut">
              <a:rPr lang="es-ES" smtClean="0"/>
              <a:t>23/09/2024</a:t>
            </a:fld>
            <a:endParaRPr lang="es-ES"/>
          </a:p>
        </p:txBody>
      </p:sp>
      <p:sp>
        <p:nvSpPr>
          <p:cNvPr id="5" name="Marcador de pie de página 4">
            <a:extLst>
              <a:ext uri="{FF2B5EF4-FFF2-40B4-BE49-F238E27FC236}">
                <a16:creationId xmlns:a16="http://schemas.microsoft.com/office/drawing/2014/main" id="{261A3BD7-3F69-6E2C-4B25-4EB70E49DB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FE41CE31-1666-85A4-FBF5-425929533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124ECF-2BFA-4EC1-9E1D-F2860E32D605}" type="slidenum">
              <a:rPr lang="es-ES" smtClean="0"/>
              <a:t>‹Nº›</a:t>
            </a:fld>
            <a:endParaRPr lang="es-ES"/>
          </a:p>
        </p:txBody>
      </p:sp>
    </p:spTree>
    <p:extLst>
      <p:ext uri="{BB962C8B-B14F-4D97-AF65-F5344CB8AC3E}">
        <p14:creationId xmlns:p14="http://schemas.microsoft.com/office/powerpoint/2010/main" val="25083286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TYsulVXpgY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Sq1QZB5baNw"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youtube.com/watch?v=JDO1E7XYvT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Long_short-term_memory" TargetMode="External"/><Relationship Id="rId13" Type="http://schemas.openxmlformats.org/officeDocument/2006/relationships/hyperlink" Target="https://en.wikipedia.org/wiki/Self-organizing_map" TargetMode="External"/><Relationship Id="rId18" Type="http://schemas.openxmlformats.org/officeDocument/2006/relationships/hyperlink" Target="https://en.wikipedia.org/wiki/Spiking_neural_network" TargetMode="External"/><Relationship Id="rId3" Type="http://schemas.openxmlformats.org/officeDocument/2006/relationships/hyperlink" Target="https://en.wikipedia.org/wiki/Cognitive_computing" TargetMode="External"/><Relationship Id="rId7" Type="http://schemas.openxmlformats.org/officeDocument/2006/relationships/hyperlink" Target="https://en.wikipedia.org/wiki/Recurrent_neural_network" TargetMode="External"/><Relationship Id="rId12" Type="http://schemas.openxmlformats.org/officeDocument/2006/relationships/hyperlink" Target="https://en.wikipedia.org/wiki/Generative_adversarial_network" TargetMode="External"/><Relationship Id="rId17" Type="http://schemas.openxmlformats.org/officeDocument/2006/relationships/hyperlink" Target="https://en.wikipedia.org/wiki/Vision_transformer" TargetMode="External"/><Relationship Id="rId2" Type="http://schemas.openxmlformats.org/officeDocument/2006/relationships/hyperlink" Target="https://en.wikipedia.org/wiki/Autoencoder" TargetMode="External"/><Relationship Id="rId16" Type="http://schemas.openxmlformats.org/officeDocument/2006/relationships/hyperlink" Target="https://en.wikipedia.org/wiki/Transformer_(machine_learning_model)" TargetMode="External"/><Relationship Id="rId20" Type="http://schemas.openxmlformats.org/officeDocument/2006/relationships/hyperlink" Target="https://en.wikipedia.org/wiki/Electrochemical_RAM" TargetMode="External"/><Relationship Id="rId1" Type="http://schemas.openxmlformats.org/officeDocument/2006/relationships/slideLayout" Target="../slideLayouts/slideLayout2.xml"/><Relationship Id="rId6" Type="http://schemas.openxmlformats.org/officeDocument/2006/relationships/hyperlink" Target="https://en.wikipedia.org/wiki/Multilayer_perceptron" TargetMode="External"/><Relationship Id="rId11" Type="http://schemas.openxmlformats.org/officeDocument/2006/relationships/hyperlink" Target="https://en.wikipedia.org/wiki/Restricted_Boltzmann_machine" TargetMode="External"/><Relationship Id="rId5" Type="http://schemas.openxmlformats.org/officeDocument/2006/relationships/hyperlink" Target="https://en.wikipedia.org/wiki/DeepDream" TargetMode="External"/><Relationship Id="rId15" Type="http://schemas.openxmlformats.org/officeDocument/2006/relationships/hyperlink" Target="https://en.wikipedia.org/wiki/U-Net" TargetMode="External"/><Relationship Id="rId10" Type="http://schemas.openxmlformats.org/officeDocument/2006/relationships/hyperlink" Target="https://en.wikipedia.org/wiki/Echo_state_network" TargetMode="External"/><Relationship Id="rId19" Type="http://schemas.openxmlformats.org/officeDocument/2006/relationships/hyperlink" Target="https://en.wikipedia.org/wiki/Memtransistor" TargetMode="External"/><Relationship Id="rId4" Type="http://schemas.openxmlformats.org/officeDocument/2006/relationships/hyperlink" Target="https://en.wikipedia.org/wiki/Deep_learning" TargetMode="External"/><Relationship Id="rId9" Type="http://schemas.openxmlformats.org/officeDocument/2006/relationships/hyperlink" Target="https://en.wikipedia.org/wiki/Gated_recurrent_unit" TargetMode="External"/><Relationship Id="rId14" Type="http://schemas.openxmlformats.org/officeDocument/2006/relationships/hyperlink" Target="https://en.wikipedia.org/wiki/Convolutional_neural_network"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43.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hyperlink" Target="https://www.diegocalvo.es/random-forest-en-r/"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42E4E4-2985-44D0-BFAE-CCA25345AA77}"/>
              </a:ext>
            </a:extLst>
          </p:cNvPr>
          <p:cNvSpPr>
            <a:spLocks noGrp="1"/>
          </p:cNvSpPr>
          <p:nvPr>
            <p:ph type="ctrTitle"/>
          </p:nvPr>
        </p:nvSpPr>
        <p:spPr>
          <a:xfrm>
            <a:off x="5406501" y="689252"/>
            <a:ext cx="6307662" cy="3284538"/>
          </a:xfrm>
        </p:spPr>
        <p:txBody>
          <a:bodyPr anchor="b">
            <a:noAutofit/>
          </a:bodyPr>
          <a:lstStyle/>
          <a:p>
            <a:r>
              <a:rPr lang="en-US" sz="4000" b="1" dirty="0">
                <a:effectLst/>
                <a:latin typeface="Calibri" panose="020F0502020204030204" pitchFamily="34" charset="0"/>
                <a:ea typeface="Calibri" panose="020F0502020204030204" pitchFamily="34" charset="0"/>
              </a:rPr>
              <a:t>Machine learning para </a:t>
            </a:r>
            <a:r>
              <a:rPr lang="en-US" sz="4000" b="1" dirty="0" err="1">
                <a:effectLst/>
                <a:latin typeface="Calibri" panose="020F0502020204030204" pitchFamily="34" charset="0"/>
                <a:ea typeface="Calibri" panose="020F0502020204030204" pitchFamily="34" charset="0"/>
              </a:rPr>
              <a:t>diferencias</a:t>
            </a:r>
            <a:r>
              <a:rPr lang="en-US" sz="4000" b="1" dirty="0">
                <a:effectLst/>
                <a:latin typeface="Calibri" panose="020F0502020204030204" pitchFamily="34" charset="0"/>
                <a:ea typeface="Calibri" panose="020F0502020204030204" pitchFamily="34" charset="0"/>
              </a:rPr>
              <a:t> </a:t>
            </a:r>
            <a:r>
              <a:rPr lang="en-US" sz="4000" b="1" dirty="0" err="1">
                <a:effectLst/>
                <a:latin typeface="Calibri" panose="020F0502020204030204" pitchFamily="34" charset="0"/>
                <a:ea typeface="Calibri" panose="020F0502020204030204" pitchFamily="34" charset="0"/>
              </a:rPr>
              <a:t>individuales</a:t>
            </a:r>
            <a:endParaRPr lang="en-US" sz="4000" dirty="0">
              <a:effectLst/>
              <a:latin typeface="Calibri" panose="020F0502020204030204" pitchFamily="34" charset="0"/>
              <a:ea typeface="Calibri" panose="020F0502020204030204" pitchFamily="34" charset="0"/>
            </a:endParaRPr>
          </a:p>
        </p:txBody>
      </p:sp>
      <p:sp>
        <p:nvSpPr>
          <p:cNvPr id="3" name="Subtítulo 2">
            <a:extLst>
              <a:ext uri="{FF2B5EF4-FFF2-40B4-BE49-F238E27FC236}">
                <a16:creationId xmlns:a16="http://schemas.microsoft.com/office/drawing/2014/main" id="{279B6BC9-F494-4F9B-B247-6E61C155958E}"/>
              </a:ext>
            </a:extLst>
          </p:cNvPr>
          <p:cNvSpPr>
            <a:spLocks noGrp="1"/>
          </p:cNvSpPr>
          <p:nvPr>
            <p:ph type="subTitle" idx="1"/>
          </p:nvPr>
        </p:nvSpPr>
        <p:spPr>
          <a:xfrm>
            <a:off x="6007592" y="5017811"/>
            <a:ext cx="5617794" cy="1150937"/>
          </a:xfrm>
        </p:spPr>
        <p:txBody>
          <a:bodyPr anchor="t">
            <a:normAutofit/>
          </a:bodyPr>
          <a:lstStyle/>
          <a:p>
            <a:r>
              <a:rPr lang="es-ES" dirty="0"/>
              <a:t>PhD. Pablo vallejo Medina</a:t>
            </a:r>
            <a:endParaRPr lang="es-CO" dirty="0"/>
          </a:p>
        </p:txBody>
      </p:sp>
      <p:pic>
        <p:nvPicPr>
          <p:cNvPr id="16" name="Picture 3" descr="Gráfico, Gráfico radial&#10;&#10;Descripción generada automáticamente">
            <a:extLst>
              <a:ext uri="{FF2B5EF4-FFF2-40B4-BE49-F238E27FC236}">
                <a16:creationId xmlns:a16="http://schemas.microsoft.com/office/drawing/2014/main" id="{4B776A7D-3DE7-4105-857F-1A45ECA8C460}"/>
              </a:ext>
            </a:extLst>
          </p:cNvPr>
          <p:cNvPicPr>
            <a:picLocks noChangeAspect="1"/>
          </p:cNvPicPr>
          <p:nvPr/>
        </p:nvPicPr>
        <p:blipFill rotWithShape="1">
          <a:blip r:embed="rId2"/>
          <a:srcRect l="7606" r="45242"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Tree>
    <p:extLst>
      <p:ext uri="{BB962C8B-B14F-4D97-AF65-F5344CB8AC3E}">
        <p14:creationId xmlns:p14="http://schemas.microsoft.com/office/powerpoint/2010/main" val="460953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107C0B-0579-34ED-F905-3EF5E7D72DA3}"/>
              </a:ext>
            </a:extLst>
          </p:cNvPr>
          <p:cNvSpPr>
            <a:spLocks noGrp="1"/>
          </p:cNvSpPr>
          <p:nvPr>
            <p:ph type="title"/>
          </p:nvPr>
        </p:nvSpPr>
        <p:spPr>
          <a:xfrm>
            <a:off x="761800" y="762001"/>
            <a:ext cx="5334197" cy="1708242"/>
          </a:xfrm>
        </p:spPr>
        <p:txBody>
          <a:bodyPr anchor="ctr">
            <a:normAutofit/>
          </a:bodyPr>
          <a:lstStyle/>
          <a:p>
            <a:r>
              <a:rPr lang="es-ES" sz="3700">
                <a:effectLst/>
                <a:latin typeface="Calibri" panose="020F0502020204030204" pitchFamily="34" charset="0"/>
                <a:ea typeface="Calibri" panose="020F0502020204030204" pitchFamily="34" charset="0"/>
                <a:cs typeface="Arial" panose="020B0604020202020204" pitchFamily="34" charset="0"/>
              </a:rPr>
              <a:t>Definición y alcance de la Inteligencia Artificial.</a:t>
            </a:r>
            <a:br>
              <a:rPr lang="en-US" sz="3700">
                <a:effectLst/>
                <a:latin typeface="Calibri" panose="020F0502020204030204" pitchFamily="34" charset="0"/>
                <a:ea typeface="Calibri" panose="020F0502020204030204" pitchFamily="34" charset="0"/>
                <a:cs typeface="Arial" panose="020B0604020202020204" pitchFamily="34" charset="0"/>
              </a:rPr>
            </a:br>
            <a:endParaRPr lang="en-US" sz="3700"/>
          </a:p>
        </p:txBody>
      </p:sp>
      <p:sp>
        <p:nvSpPr>
          <p:cNvPr id="3" name="Marcador de contenido 2">
            <a:extLst>
              <a:ext uri="{FF2B5EF4-FFF2-40B4-BE49-F238E27FC236}">
                <a16:creationId xmlns:a16="http://schemas.microsoft.com/office/drawing/2014/main" id="{04EFC957-0F40-E50A-77AE-3817609FC9B0}"/>
              </a:ext>
            </a:extLst>
          </p:cNvPr>
          <p:cNvSpPr>
            <a:spLocks noGrp="1"/>
          </p:cNvSpPr>
          <p:nvPr>
            <p:ph idx="1"/>
          </p:nvPr>
        </p:nvSpPr>
        <p:spPr>
          <a:xfrm>
            <a:off x="761800" y="2470244"/>
            <a:ext cx="5334197" cy="3769835"/>
          </a:xfrm>
        </p:spPr>
        <p:txBody>
          <a:bodyPr anchor="ctr">
            <a:normAutofit/>
          </a:bodyPr>
          <a:lstStyle/>
          <a:p>
            <a:r>
              <a:rPr lang="en-US" sz="2000" b="0" i="0">
                <a:effectLst/>
                <a:latin typeface="arial" panose="020B0604020202020204" pitchFamily="34" charset="0"/>
              </a:rPr>
              <a:t>Un conjunto de capacidades cognoscitivas e intelectuales expresadas por sistemas informáticos.</a:t>
            </a:r>
          </a:p>
          <a:p>
            <a:r>
              <a:rPr lang="en-US" sz="2000">
                <a:latin typeface="arial" panose="020B0604020202020204" pitchFamily="34" charset="0"/>
              </a:rPr>
              <a:t>Es una imitación de un humano.</a:t>
            </a:r>
            <a:endParaRPr lang="en-US" sz="2000"/>
          </a:p>
        </p:txBody>
      </p:sp>
      <p:pic>
        <p:nvPicPr>
          <p:cNvPr id="5" name="Picture 4" descr="Resultados del análisis de un cerebro humano en una clínica neurológica">
            <a:extLst>
              <a:ext uri="{FF2B5EF4-FFF2-40B4-BE49-F238E27FC236}">
                <a16:creationId xmlns:a16="http://schemas.microsoft.com/office/drawing/2014/main" id="{9DF2522F-2330-1A85-6452-A951872C3577}"/>
              </a:ext>
            </a:extLst>
          </p:cNvPr>
          <p:cNvPicPr>
            <a:picLocks noChangeAspect="1"/>
          </p:cNvPicPr>
          <p:nvPr/>
        </p:nvPicPr>
        <p:blipFill rotWithShape="1">
          <a:blip r:embed="rId2"/>
          <a:srcRect l="41757"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379096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7CE02-F762-0535-37B8-40F5E73AE3ED}"/>
              </a:ext>
            </a:extLst>
          </p:cNvPr>
          <p:cNvSpPr>
            <a:spLocks noGrp="1"/>
          </p:cNvSpPr>
          <p:nvPr>
            <p:ph type="title"/>
          </p:nvPr>
        </p:nvSpPr>
        <p:spPr>
          <a:xfrm>
            <a:off x="761800" y="762001"/>
            <a:ext cx="5334197" cy="1708242"/>
          </a:xfrm>
        </p:spPr>
        <p:txBody>
          <a:bodyPr anchor="ctr">
            <a:normAutofit/>
          </a:bodyPr>
          <a:lstStyle/>
          <a:p>
            <a:r>
              <a:rPr lang="en-US" sz="3700"/>
              <a:t>Hay una premisa, si un humano lo puede hacer…</a:t>
            </a:r>
          </a:p>
        </p:txBody>
      </p:sp>
      <p:sp>
        <p:nvSpPr>
          <p:cNvPr id="3" name="Marcador de contenido 2">
            <a:extLst>
              <a:ext uri="{FF2B5EF4-FFF2-40B4-BE49-F238E27FC236}">
                <a16:creationId xmlns:a16="http://schemas.microsoft.com/office/drawing/2014/main" id="{2D7D17AE-E119-CCBC-CCD1-6F77CA458322}"/>
              </a:ext>
            </a:extLst>
          </p:cNvPr>
          <p:cNvSpPr>
            <a:spLocks noGrp="1"/>
          </p:cNvSpPr>
          <p:nvPr>
            <p:ph idx="1"/>
          </p:nvPr>
        </p:nvSpPr>
        <p:spPr>
          <a:xfrm>
            <a:off x="761800" y="2470244"/>
            <a:ext cx="5334197" cy="3769835"/>
          </a:xfrm>
        </p:spPr>
        <p:txBody>
          <a:bodyPr anchor="ctr">
            <a:normAutofit/>
          </a:bodyPr>
          <a:lstStyle/>
          <a:p>
            <a:r>
              <a:rPr lang="en-US" sz="2000" dirty="0"/>
              <a:t>Una </a:t>
            </a:r>
            <a:r>
              <a:rPr lang="en-US" sz="2000" dirty="0" err="1"/>
              <a:t>máquina</a:t>
            </a:r>
            <a:r>
              <a:rPr lang="en-US" sz="2000" dirty="0"/>
              <a:t> lo </a:t>
            </a:r>
            <a:r>
              <a:rPr lang="en-US" sz="2000" dirty="0" err="1"/>
              <a:t>puede</a:t>
            </a:r>
            <a:r>
              <a:rPr lang="en-US" sz="2000" dirty="0"/>
              <a:t> </a:t>
            </a:r>
            <a:r>
              <a:rPr lang="en-US" sz="2000" dirty="0" err="1"/>
              <a:t>hacer</a:t>
            </a:r>
            <a:r>
              <a:rPr lang="en-US" sz="2000" dirty="0"/>
              <a:t> </a:t>
            </a:r>
            <a:r>
              <a:rPr lang="en-US" sz="2000" dirty="0" err="1"/>
              <a:t>mejor</a:t>
            </a:r>
            <a:r>
              <a:rPr lang="en-US" sz="2000" dirty="0"/>
              <a:t>.</a:t>
            </a:r>
          </a:p>
          <a:p>
            <a:pPr marL="0" indent="0">
              <a:buNone/>
            </a:pPr>
            <a:endParaRPr lang="en-US" sz="2000" dirty="0"/>
          </a:p>
        </p:txBody>
      </p:sp>
      <p:pic>
        <p:nvPicPr>
          <p:cNvPr id="5" name="Picture 4" descr="Fórmulas matemáticas complejas en una pizarra">
            <a:extLst>
              <a:ext uri="{FF2B5EF4-FFF2-40B4-BE49-F238E27FC236}">
                <a16:creationId xmlns:a16="http://schemas.microsoft.com/office/drawing/2014/main" id="{3E46204E-480C-C528-4AF2-CDA7196CAE31}"/>
              </a:ext>
            </a:extLst>
          </p:cNvPr>
          <p:cNvPicPr>
            <a:picLocks noChangeAspect="1"/>
          </p:cNvPicPr>
          <p:nvPr/>
        </p:nvPicPr>
        <p:blipFill rotWithShape="1">
          <a:blip r:embed="rId2"/>
          <a:srcRect l="28616" r="14695"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857320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E0ED48B8-CA17-465B-8D80-D038EF2D32E2}"/>
              </a:ext>
            </a:extLst>
          </p:cNvPr>
          <p:cNvPicPr>
            <a:picLocks noChangeAspect="1"/>
          </p:cNvPicPr>
          <p:nvPr/>
        </p:nvPicPr>
        <p:blipFill>
          <a:blip r:embed="rId2"/>
          <a:srcRect t="29267" b="7126"/>
          <a:stretch/>
        </p:blipFill>
        <p:spPr>
          <a:xfrm>
            <a:off x="-1" y="1"/>
            <a:ext cx="12192000" cy="6068290"/>
          </a:xfrm>
          <a:prstGeom prst="rect">
            <a:avLst/>
          </a:prstGeom>
        </p:spPr>
      </p:pic>
      <p:grpSp>
        <p:nvGrpSpPr>
          <p:cNvPr id="13" name="Group 12">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5029199"/>
            <a:ext cx="12228128" cy="1828800"/>
            <a:chOff x="-305" y="2987478"/>
            <a:chExt cx="12188952" cy="1828800"/>
          </a:xfrm>
        </p:grpSpPr>
        <p:sp>
          <p:nvSpPr>
            <p:cNvPr id="14" name="Freeform: Shape 13">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7" name="Freeform: Shape 16">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4" name="AutoShape 2" descr="Machine Learning: requisitos de hardware en PC doméstico">
            <a:extLst>
              <a:ext uri="{FF2B5EF4-FFF2-40B4-BE49-F238E27FC236}">
                <a16:creationId xmlns:a16="http://schemas.microsoft.com/office/drawing/2014/main" id="{7F1A6D4F-C0E7-4663-A123-657C325AF8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Machine Learning: requisitos de hardware en PC doméstico">
            <a:extLst>
              <a:ext uri="{FF2B5EF4-FFF2-40B4-BE49-F238E27FC236}">
                <a16:creationId xmlns:a16="http://schemas.microsoft.com/office/drawing/2014/main" id="{34B3CF75-DC8C-444C-B558-5BD2C59A81B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1293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15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achine Learning Memes for Convolutional Teens (@conv_memes) / Twitter">
            <a:extLst>
              <a:ext uri="{FF2B5EF4-FFF2-40B4-BE49-F238E27FC236}">
                <a16:creationId xmlns:a16="http://schemas.microsoft.com/office/drawing/2014/main" id="{F3D7C38B-9DBE-4FD7-99D1-222732EF5C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4667" y="643467"/>
            <a:ext cx="9482665"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531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l Machine learning en la industria | ATRIA Innovation">
            <a:extLst>
              <a:ext uri="{FF2B5EF4-FFF2-40B4-BE49-F238E27FC236}">
                <a16:creationId xmlns:a16="http://schemas.microsoft.com/office/drawing/2014/main" id="{8D465589-30B5-4DFD-9C0A-6FB9E10CD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0"/>
            <a:ext cx="99552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601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achine Learning and Additive Manufacturing: What does the future hold?">
            <a:extLst>
              <a:ext uri="{FF2B5EF4-FFF2-40B4-BE49-F238E27FC236}">
                <a16:creationId xmlns:a16="http://schemas.microsoft.com/office/drawing/2014/main" id="{FB6A85EE-BA4C-4E83-94F8-2D00D4CC3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28625"/>
            <a:ext cx="97536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0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317C01-AE7E-B19D-3386-D976A7FE4EF2}"/>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5C9D633E-CCCB-E8EB-8272-7EC0552BD4E8}"/>
              </a:ext>
            </a:extLst>
          </p:cNvPr>
          <p:cNvSpPr>
            <a:spLocks noGrp="1"/>
          </p:cNvSpPr>
          <p:nvPr>
            <p:ph idx="1"/>
          </p:nvPr>
        </p:nvSpPr>
        <p:spPr/>
        <p:txBody>
          <a:bodyPr/>
          <a:lstStyle/>
          <a:p>
            <a:endParaRPr lang="en-US"/>
          </a:p>
        </p:txBody>
      </p:sp>
      <p:pic>
        <p:nvPicPr>
          <p:cNvPr id="4" name="Picture 2" descr="Machine Learning and Additive Manufacturing: What does the future hold?">
            <a:extLst>
              <a:ext uri="{FF2B5EF4-FFF2-40B4-BE49-F238E27FC236}">
                <a16:creationId xmlns:a16="http://schemas.microsoft.com/office/drawing/2014/main" id="{3EBF30F0-4DFE-8FD8-2E07-76CA5728A4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50" r="66978"/>
          <a:stretch/>
        </p:blipFill>
        <p:spPr bwMode="auto">
          <a:xfrm>
            <a:off x="4565715" y="1282045"/>
            <a:ext cx="3220825" cy="4977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923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CCCA91-1A26-1DF2-8880-44CEF30BFA1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Inteligencia artificial como imitación.</a:t>
            </a:r>
          </a:p>
        </p:txBody>
      </p:sp>
      <p:pic>
        <p:nvPicPr>
          <p:cNvPr id="6146" name="Picture 2" descr="La inteligencia artificial del Doom">
            <a:extLst>
              <a:ext uri="{FF2B5EF4-FFF2-40B4-BE49-F238E27FC236}">
                <a16:creationId xmlns:a16="http://schemas.microsoft.com/office/drawing/2014/main" id="{DB28AE38-45E1-E25E-7CC7-480A3EA80C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122397"/>
            <a:ext cx="6780700" cy="4610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61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nteligencia artificial doom">
            <a:extLst>
              <a:ext uri="{FF2B5EF4-FFF2-40B4-BE49-F238E27FC236}">
                <a16:creationId xmlns:a16="http://schemas.microsoft.com/office/drawing/2014/main" id="{3DE9F094-092E-CE32-762B-35775C0F4F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47" r="-1" b="3019"/>
          <a:stretch/>
        </p:blipFill>
        <p:spPr bwMode="auto">
          <a:xfrm>
            <a:off x="567526" y="559901"/>
            <a:ext cx="11056947" cy="573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739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9BC789-BBB8-AE38-C2A0-0C51F8DE8299}"/>
              </a:ext>
            </a:extLst>
          </p:cNvPr>
          <p:cNvSpPr>
            <a:spLocks noGrp="1"/>
          </p:cNvSpPr>
          <p:nvPr>
            <p:ph type="title"/>
          </p:nvPr>
        </p:nvSpPr>
        <p:spPr>
          <a:xfrm>
            <a:off x="758952" y="813574"/>
            <a:ext cx="3221377" cy="3859252"/>
          </a:xfrm>
        </p:spPr>
        <p:txBody>
          <a:bodyPr vert="horz" lIns="91440" tIns="45720" rIns="91440" bIns="45720" rtlCol="0" anchor="t">
            <a:normAutofit/>
          </a:bodyPr>
          <a:lstStyle/>
          <a:p>
            <a:r>
              <a:rPr lang="en-US" sz="4000" dirty="0"/>
              <a:t>Sin </a:t>
            </a:r>
            <a:r>
              <a:rPr lang="en-US" sz="4000" dirty="0" err="1"/>
              <a:t>libertad</a:t>
            </a:r>
            <a:endParaRPr lang="en-US" sz="4000" dirty="0"/>
          </a:p>
        </p:txBody>
      </p:sp>
      <p:sp>
        <p:nvSpPr>
          <p:cNvPr id="3" name="Marcador de contenido 2">
            <a:extLst>
              <a:ext uri="{FF2B5EF4-FFF2-40B4-BE49-F238E27FC236}">
                <a16:creationId xmlns:a16="http://schemas.microsoft.com/office/drawing/2014/main" id="{59525290-AEC3-3FE7-0864-22D48493BC98}"/>
              </a:ext>
            </a:extLst>
          </p:cNvPr>
          <p:cNvSpPr>
            <a:spLocks noGrp="1"/>
          </p:cNvSpPr>
          <p:nvPr>
            <p:ph idx="1"/>
          </p:nvPr>
        </p:nvSpPr>
        <p:spPr>
          <a:xfrm>
            <a:off x="526261" y="2349227"/>
            <a:ext cx="3508248" cy="787946"/>
          </a:xfrm>
        </p:spPr>
        <p:txBody>
          <a:bodyPr vert="horz" lIns="91440" tIns="45720" rIns="91440" bIns="45720" rtlCol="0" anchor="ctr">
            <a:normAutofit/>
          </a:bodyPr>
          <a:lstStyle/>
          <a:p>
            <a:pPr marL="0" indent="0">
              <a:buNone/>
            </a:pPr>
            <a:r>
              <a:rPr lang="en-US" sz="2000" dirty="0"/>
              <a:t>IF AMO &lt; 20 then attack</a:t>
            </a:r>
          </a:p>
        </p:txBody>
      </p:sp>
      <p:pic>
        <p:nvPicPr>
          <p:cNvPr id="8194" name="Picture 2" descr="Voces México">
            <a:extLst>
              <a:ext uri="{FF2B5EF4-FFF2-40B4-BE49-F238E27FC236}">
                <a16:creationId xmlns:a16="http://schemas.microsoft.com/office/drawing/2014/main" id="{EBD5B8F2-3D2E-DC82-CC89-6FA032373A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80" r="8768" b="-2"/>
          <a:stretch/>
        </p:blipFill>
        <p:spPr bwMode="auto">
          <a:xfrm>
            <a:off x="4617490" y="1"/>
            <a:ext cx="7574510" cy="6858000"/>
          </a:xfrm>
          <a:prstGeom prst="rect">
            <a:avLst/>
          </a:prstGeom>
          <a:noFill/>
          <a:effectLst>
            <a:outerShdw blurRad="254000" dist="190500" dir="5580000" sx="90000" sy="90000" algn="ctr" rotWithShape="0">
              <a:srgbClr val="000000">
                <a:alpha val="2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610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661E9030-162B-3D17-1F92-D0E7A8216C3D}"/>
              </a:ext>
            </a:extLst>
          </p:cNvPr>
          <p:cNvPicPr>
            <a:picLocks noChangeAspect="1"/>
          </p:cNvPicPr>
          <p:nvPr/>
        </p:nvPicPr>
        <p:blipFill rotWithShape="1">
          <a:blip r:embed="rId2"/>
          <a:srcRect l="9222" t="6955" r="1" b="2137"/>
          <a:stretch/>
        </p:blipFill>
        <p:spPr>
          <a:xfrm>
            <a:off x="20" y="10"/>
            <a:ext cx="8668492" cy="6857990"/>
          </a:xfrm>
          <a:prstGeom prst="rect">
            <a:avLst/>
          </a:prstGeom>
        </p:spPr>
      </p:pic>
      <p:sp>
        <p:nvSpPr>
          <p:cNvPr id="14" name="Rectangle 13">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9E53C8F-41BE-EDCE-AAB3-97B593A3E375}"/>
              </a:ext>
            </a:extLst>
          </p:cNvPr>
          <p:cNvSpPr>
            <a:spLocks noGrp="1"/>
          </p:cNvSpPr>
          <p:nvPr>
            <p:ph type="title"/>
          </p:nvPr>
        </p:nvSpPr>
        <p:spPr>
          <a:xfrm>
            <a:off x="8395868" y="1161288"/>
            <a:ext cx="3438144" cy="1124712"/>
          </a:xfrm>
        </p:spPr>
        <p:txBody>
          <a:bodyPr vert="horz" lIns="91440" tIns="45720" rIns="91440" bIns="45720" rtlCol="0" anchor="b">
            <a:normAutofit/>
          </a:bodyPr>
          <a:lstStyle/>
          <a:p>
            <a:r>
              <a:rPr lang="en-US" sz="1300" dirty="0">
                <a:solidFill>
                  <a:schemeClr val="bg1"/>
                </a:solidFill>
                <a:hlinkClick r:id="rId3"/>
              </a:rPr>
              <a:t>https://www.youtube.com/watch?v=TYsulVXpgYg</a:t>
            </a:r>
            <a:br>
              <a:rPr lang="en-US" sz="1300" dirty="0">
                <a:solidFill>
                  <a:schemeClr val="bg1"/>
                </a:solidFill>
              </a:rPr>
            </a:br>
            <a:endParaRPr lang="en-US" sz="1300" dirty="0">
              <a:solidFill>
                <a:schemeClr val="bg1"/>
              </a:solidFill>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1187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9846FB-B332-D3AA-B2E5-520905494B23}"/>
              </a:ext>
            </a:extLst>
          </p:cNvPr>
          <p:cNvSpPr>
            <a:spLocks noGrp="1"/>
          </p:cNvSpPr>
          <p:nvPr>
            <p:ph type="title"/>
          </p:nvPr>
        </p:nvSpPr>
        <p:spPr>
          <a:xfrm>
            <a:off x="761800" y="762001"/>
            <a:ext cx="5334197" cy="1708242"/>
          </a:xfrm>
        </p:spPr>
        <p:txBody>
          <a:bodyPr anchor="ctr">
            <a:normAutofit/>
          </a:bodyPr>
          <a:lstStyle/>
          <a:p>
            <a:r>
              <a:rPr lang="en-US" sz="4000"/>
              <a:t>No puede cambiar</a:t>
            </a:r>
          </a:p>
        </p:txBody>
      </p:sp>
      <p:sp>
        <p:nvSpPr>
          <p:cNvPr id="3" name="Marcador de contenido 2">
            <a:extLst>
              <a:ext uri="{FF2B5EF4-FFF2-40B4-BE49-F238E27FC236}">
                <a16:creationId xmlns:a16="http://schemas.microsoft.com/office/drawing/2014/main" id="{2F213349-25BE-C0AB-B5F2-9DE55154A4EC}"/>
              </a:ext>
            </a:extLst>
          </p:cNvPr>
          <p:cNvSpPr>
            <a:spLocks noGrp="1"/>
          </p:cNvSpPr>
          <p:nvPr>
            <p:ph idx="1"/>
          </p:nvPr>
        </p:nvSpPr>
        <p:spPr>
          <a:xfrm>
            <a:off x="761800" y="2470244"/>
            <a:ext cx="5334197" cy="3769835"/>
          </a:xfrm>
        </p:spPr>
        <p:txBody>
          <a:bodyPr anchor="ctr">
            <a:normAutofit/>
          </a:bodyPr>
          <a:lstStyle/>
          <a:p>
            <a:r>
              <a:rPr lang="en-US" sz="2000"/>
              <a:t>Al estar programado, no se sale de las pautas, simplemente está programado para IMITAR lo que haría un humano.</a:t>
            </a:r>
          </a:p>
          <a:p>
            <a:endParaRPr lang="en-US" sz="2000"/>
          </a:p>
          <a:p>
            <a:r>
              <a:rPr lang="en-US" sz="2000"/>
              <a:t>Si eres más fuerte ataca, si eres más debil huye.</a:t>
            </a:r>
          </a:p>
          <a:p>
            <a:endParaRPr lang="en-US" sz="2000"/>
          </a:p>
        </p:txBody>
      </p:sp>
      <p:pic>
        <p:nvPicPr>
          <p:cNvPr id="5" name="Picture 4" descr="Uno entre la multitud">
            <a:extLst>
              <a:ext uri="{FF2B5EF4-FFF2-40B4-BE49-F238E27FC236}">
                <a16:creationId xmlns:a16="http://schemas.microsoft.com/office/drawing/2014/main" id="{E78518E8-15E6-0D7F-B084-C5F5D0393243}"/>
              </a:ext>
            </a:extLst>
          </p:cNvPr>
          <p:cNvPicPr>
            <a:picLocks noChangeAspect="1"/>
          </p:cNvPicPr>
          <p:nvPr/>
        </p:nvPicPr>
        <p:blipFill rotWithShape="1">
          <a:blip r:embed="rId2"/>
          <a:srcRect l="24974" r="16782"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39182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602C0-E007-7164-282B-CA92EC3A1B29}"/>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Cafetera con IA</a:t>
            </a:r>
          </a:p>
        </p:txBody>
      </p:sp>
      <p:pic>
        <p:nvPicPr>
          <p:cNvPr id="5" name="Imagen 4">
            <a:extLst>
              <a:ext uri="{FF2B5EF4-FFF2-40B4-BE49-F238E27FC236}">
                <a16:creationId xmlns:a16="http://schemas.microsoft.com/office/drawing/2014/main" id="{0528210E-F849-70D0-5540-28B97AA9F42C}"/>
              </a:ext>
            </a:extLst>
          </p:cNvPr>
          <p:cNvPicPr>
            <a:picLocks noChangeAspect="1"/>
          </p:cNvPicPr>
          <p:nvPr/>
        </p:nvPicPr>
        <p:blipFill>
          <a:blip r:embed="rId2"/>
          <a:stretch>
            <a:fillRect/>
          </a:stretch>
        </p:blipFill>
        <p:spPr>
          <a:xfrm>
            <a:off x="4930027" y="643466"/>
            <a:ext cx="6475278" cy="5568739"/>
          </a:xfrm>
          <a:prstGeom prst="rect">
            <a:avLst/>
          </a:prstGeom>
        </p:spPr>
      </p:pic>
    </p:spTree>
    <p:extLst>
      <p:ext uri="{BB962C8B-B14F-4D97-AF65-F5344CB8AC3E}">
        <p14:creationId xmlns:p14="http://schemas.microsoft.com/office/powerpoint/2010/main" val="2149808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Machine Learning and Additive Manufacturing: What does the future hold?">
            <a:extLst>
              <a:ext uri="{FF2B5EF4-FFF2-40B4-BE49-F238E27FC236}">
                <a16:creationId xmlns:a16="http://schemas.microsoft.com/office/drawing/2014/main" id="{59F4CCDB-49E2-5B2B-1294-E40CBA0091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732" t="15793" r="32958" b="4207"/>
          <a:stretch/>
        </p:blipFill>
        <p:spPr bwMode="auto">
          <a:xfrm>
            <a:off x="874088" y="960572"/>
            <a:ext cx="3343333" cy="4794286"/>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8306DBA1-0C30-EB5B-613A-15B5A4039B37}"/>
              </a:ext>
            </a:extLst>
          </p:cNvPr>
          <p:cNvPicPr>
            <a:picLocks noChangeAspect="1"/>
          </p:cNvPicPr>
          <p:nvPr/>
        </p:nvPicPr>
        <p:blipFill>
          <a:blip r:embed="rId3"/>
          <a:stretch>
            <a:fillRect/>
          </a:stretch>
        </p:blipFill>
        <p:spPr>
          <a:xfrm>
            <a:off x="4403929" y="880971"/>
            <a:ext cx="2910170" cy="4953483"/>
          </a:xfrm>
          <a:prstGeom prst="rect">
            <a:avLst/>
          </a:prstGeom>
        </p:spPr>
      </p:pic>
      <p:sp>
        <p:nvSpPr>
          <p:cNvPr id="3" name="Marcador de contenido 2">
            <a:extLst>
              <a:ext uri="{FF2B5EF4-FFF2-40B4-BE49-F238E27FC236}">
                <a16:creationId xmlns:a16="http://schemas.microsoft.com/office/drawing/2014/main" id="{7E652FF7-C795-2621-6989-473E0AB81E7B}"/>
              </a:ext>
            </a:extLst>
          </p:cNvPr>
          <p:cNvSpPr>
            <a:spLocks noGrp="1"/>
          </p:cNvSpPr>
          <p:nvPr>
            <p:ph idx="1"/>
          </p:nvPr>
        </p:nvSpPr>
        <p:spPr>
          <a:xfrm>
            <a:off x="8250890" y="2533476"/>
            <a:ext cx="3240264" cy="3447832"/>
          </a:xfrm>
        </p:spPr>
        <p:txBody>
          <a:bodyPr anchor="t">
            <a:normAutofit/>
          </a:bodyPr>
          <a:lstStyle/>
          <a:p>
            <a:r>
              <a:rPr lang="en-US" sz="2000" dirty="0"/>
              <a:t>Una cafeteria que </a:t>
            </a:r>
            <a:r>
              <a:rPr lang="en-US" sz="2000" dirty="0" err="1"/>
              <a:t>nos</a:t>
            </a:r>
            <a:r>
              <a:rPr lang="en-US" sz="2000" dirty="0"/>
              <a:t> </a:t>
            </a:r>
            <a:r>
              <a:rPr lang="en-US" sz="2000" dirty="0" err="1"/>
              <a:t>conoce</a:t>
            </a:r>
            <a:r>
              <a:rPr lang="en-US" sz="2000" dirty="0"/>
              <a:t>.</a:t>
            </a:r>
          </a:p>
          <a:p>
            <a:r>
              <a:rPr lang="en-US" sz="2000" dirty="0" err="1"/>
              <a:t>Está</a:t>
            </a:r>
            <a:r>
              <a:rPr lang="en-US" sz="2000" dirty="0"/>
              <a:t> </a:t>
            </a:r>
            <a:r>
              <a:rPr lang="en-US" sz="2000" dirty="0" err="1"/>
              <a:t>conectada</a:t>
            </a:r>
            <a:r>
              <a:rPr lang="en-US" sz="2000" dirty="0"/>
              <a:t> a </a:t>
            </a:r>
            <a:r>
              <a:rPr lang="en-US" sz="2000" dirty="0" err="1"/>
              <a:t>nuestra</a:t>
            </a:r>
            <a:r>
              <a:rPr lang="en-US" sz="2000" dirty="0"/>
              <a:t> agenda virtual, a </a:t>
            </a:r>
            <a:r>
              <a:rPr lang="en-US" sz="2000" dirty="0" err="1"/>
              <a:t>nuestro</a:t>
            </a:r>
            <a:r>
              <a:rPr lang="en-US" sz="2000" dirty="0"/>
              <a:t> </a:t>
            </a:r>
            <a:r>
              <a:rPr lang="en-US" sz="2000" dirty="0" err="1"/>
              <a:t>despertador</a:t>
            </a:r>
            <a:r>
              <a:rPr lang="en-US" sz="2000" dirty="0"/>
              <a:t>, a </a:t>
            </a:r>
            <a:r>
              <a:rPr lang="en-US" sz="2000" dirty="0" err="1"/>
              <a:t>nuestros</a:t>
            </a:r>
            <a:r>
              <a:rPr lang="en-US" sz="2000" dirty="0"/>
              <a:t> </a:t>
            </a:r>
            <a:r>
              <a:rPr lang="en-US" sz="2000" dirty="0" err="1"/>
              <a:t>registros</a:t>
            </a:r>
            <a:r>
              <a:rPr lang="en-US" sz="2000" dirty="0"/>
              <a:t> de </a:t>
            </a:r>
            <a:r>
              <a:rPr lang="en-US" sz="2000" dirty="0" err="1"/>
              <a:t>sueño</a:t>
            </a:r>
            <a:r>
              <a:rPr lang="en-US" sz="2000" dirty="0"/>
              <a:t>…</a:t>
            </a:r>
          </a:p>
        </p:txBody>
      </p:sp>
    </p:spTree>
    <p:extLst>
      <p:ext uri="{BB962C8B-B14F-4D97-AF65-F5344CB8AC3E}">
        <p14:creationId xmlns:p14="http://schemas.microsoft.com/office/powerpoint/2010/main" val="2436717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79DAF5-6F7E-C788-CC02-F668F416FE00}"/>
              </a:ext>
            </a:extLst>
          </p:cNvPr>
          <p:cNvSpPr>
            <a:spLocks noGrp="1"/>
          </p:cNvSpPr>
          <p:nvPr>
            <p:ph type="title"/>
          </p:nvPr>
        </p:nvSpPr>
        <p:spPr>
          <a:xfrm>
            <a:off x="6823878" y="741391"/>
            <a:ext cx="4491821" cy="1616203"/>
          </a:xfrm>
        </p:spPr>
        <p:txBody>
          <a:bodyPr anchor="b">
            <a:normAutofit/>
          </a:bodyPr>
          <a:lstStyle/>
          <a:p>
            <a:r>
              <a:rPr lang="en-US" sz="3200"/>
              <a:t>El machine learning es libre</a:t>
            </a:r>
          </a:p>
        </p:txBody>
      </p:sp>
      <p:pic>
        <p:nvPicPr>
          <p:cNvPr id="5" name="Picture 4" descr="Taza de café">
            <a:extLst>
              <a:ext uri="{FF2B5EF4-FFF2-40B4-BE49-F238E27FC236}">
                <a16:creationId xmlns:a16="http://schemas.microsoft.com/office/drawing/2014/main" id="{01E9F230-BE0F-7AF8-ECF6-BC492ADDE8B2}"/>
              </a:ext>
            </a:extLst>
          </p:cNvPr>
          <p:cNvPicPr>
            <a:picLocks noChangeAspect="1"/>
          </p:cNvPicPr>
          <p:nvPr/>
        </p:nvPicPr>
        <p:blipFill rotWithShape="1">
          <a:blip r:embed="rId2"/>
          <a:srcRect l="11056" r="29833"/>
          <a:stretch/>
        </p:blipFill>
        <p:spPr>
          <a:xfrm>
            <a:off x="20" y="10"/>
            <a:ext cx="6095980" cy="6857990"/>
          </a:xfrm>
          <a:prstGeom prst="rect">
            <a:avLst/>
          </a:prstGeom>
        </p:spPr>
      </p:pic>
      <p:sp>
        <p:nvSpPr>
          <p:cNvPr id="3" name="Marcador de contenido 2">
            <a:extLst>
              <a:ext uri="{FF2B5EF4-FFF2-40B4-BE49-F238E27FC236}">
                <a16:creationId xmlns:a16="http://schemas.microsoft.com/office/drawing/2014/main" id="{AB2B676B-77AC-AD83-099A-580C60E5DB0E}"/>
              </a:ext>
            </a:extLst>
          </p:cNvPr>
          <p:cNvSpPr>
            <a:spLocks noGrp="1"/>
          </p:cNvSpPr>
          <p:nvPr>
            <p:ph idx="1"/>
          </p:nvPr>
        </p:nvSpPr>
        <p:spPr>
          <a:xfrm>
            <a:off x="6823878" y="2533476"/>
            <a:ext cx="4491820" cy="3447832"/>
          </a:xfrm>
        </p:spPr>
        <p:txBody>
          <a:bodyPr anchor="t">
            <a:normAutofit/>
          </a:bodyPr>
          <a:lstStyle/>
          <a:p>
            <a:r>
              <a:rPr lang="en-US" sz="2000"/>
              <a:t>No puede salirse del rango para el cuál ha sido diseñado… es decir la cafetera solo va a hacer café, pero no está programado para hacer un tipo de café, sino que está programado para saber qué café te apetece. </a:t>
            </a:r>
          </a:p>
        </p:txBody>
      </p:sp>
    </p:spTree>
    <p:extLst>
      <p:ext uri="{BB962C8B-B14F-4D97-AF65-F5344CB8AC3E}">
        <p14:creationId xmlns:p14="http://schemas.microsoft.com/office/powerpoint/2010/main" val="3764856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D16B7-C06D-76C8-1B2C-F910BDFBE104}"/>
              </a:ext>
            </a:extLst>
          </p:cNvPr>
          <p:cNvSpPr>
            <a:spLocks noGrp="1"/>
          </p:cNvSpPr>
          <p:nvPr>
            <p:ph type="title"/>
          </p:nvPr>
        </p:nvSpPr>
        <p:spPr>
          <a:xfrm>
            <a:off x="1371597" y="348865"/>
            <a:ext cx="10044023" cy="877729"/>
          </a:xfrm>
        </p:spPr>
        <p:txBody>
          <a:bodyPr anchor="ctr">
            <a:normAutofit/>
          </a:bodyPr>
          <a:lstStyle/>
          <a:p>
            <a:endParaRPr lang="en-US" sz="4000">
              <a:solidFill>
                <a:srgbClr val="FFFFFF"/>
              </a:solidFill>
            </a:endParaRPr>
          </a:p>
        </p:txBody>
      </p:sp>
      <p:graphicFrame>
        <p:nvGraphicFramePr>
          <p:cNvPr id="5" name="Marcador de contenido 2">
            <a:extLst>
              <a:ext uri="{FF2B5EF4-FFF2-40B4-BE49-F238E27FC236}">
                <a16:creationId xmlns:a16="http://schemas.microsoft.com/office/drawing/2014/main" id="{791D4725-9F0D-E31E-6E24-9AC7D5A2A83E}"/>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5949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odo lo que necesitas saber sobre Deep Learning: La tecnología que imita al  cerebro humano">
            <a:extLst>
              <a:ext uri="{FF2B5EF4-FFF2-40B4-BE49-F238E27FC236}">
                <a16:creationId xmlns:a16="http://schemas.microsoft.com/office/drawing/2014/main" id="{EA92F152-AECB-D97D-1F33-1352FED5B5E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03" r="4830" b="1"/>
          <a:stretch/>
        </p:blipFill>
        <p:spPr bwMode="auto">
          <a:xfrm>
            <a:off x="567526" y="559901"/>
            <a:ext cx="11056947" cy="573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633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D433FD-41D2-5855-706B-67CD1ADBF716}"/>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97B656A3-E644-61D0-8C15-66A68099B0E2}"/>
              </a:ext>
            </a:extLst>
          </p:cNvPr>
          <p:cNvSpPr>
            <a:spLocks noGrp="1"/>
          </p:cNvSpPr>
          <p:nvPr>
            <p:ph idx="1"/>
          </p:nvPr>
        </p:nvSpPr>
        <p:spPr/>
        <p:txBody>
          <a:bodyPr/>
          <a:lstStyle/>
          <a:p>
            <a:r>
              <a:rPr lang="en-US" dirty="0"/>
              <a:t>Pero lo </a:t>
            </a:r>
            <a:r>
              <a:rPr lang="en-US" dirty="0" err="1"/>
              <a:t>realmente</a:t>
            </a:r>
            <a:r>
              <a:rPr lang="en-US" dirty="0"/>
              <a:t> </a:t>
            </a:r>
            <a:r>
              <a:rPr lang="en-US" dirty="0" err="1"/>
              <a:t>importante</a:t>
            </a:r>
            <a:r>
              <a:rPr lang="en-US" dirty="0"/>
              <a:t>, es que un </a:t>
            </a:r>
            <a:r>
              <a:rPr lang="en-US" dirty="0" err="1"/>
              <a:t>humano</a:t>
            </a:r>
            <a:r>
              <a:rPr lang="en-US" dirty="0"/>
              <a:t> es </a:t>
            </a:r>
            <a:r>
              <a:rPr lang="en-US" dirty="0" err="1"/>
              <a:t>el</a:t>
            </a:r>
            <a:r>
              <a:rPr lang="en-US" dirty="0"/>
              <a:t> que le </a:t>
            </a:r>
            <a:r>
              <a:rPr lang="en-US" dirty="0" err="1"/>
              <a:t>tiene</a:t>
            </a:r>
            <a:r>
              <a:rPr lang="en-US" dirty="0"/>
              <a:t> que </a:t>
            </a:r>
            <a:r>
              <a:rPr lang="en-US" dirty="0" err="1"/>
              <a:t>decir</a:t>
            </a:r>
            <a:r>
              <a:rPr lang="en-US" dirty="0"/>
              <a:t> a la </a:t>
            </a:r>
            <a:r>
              <a:rPr lang="en-US" dirty="0" err="1"/>
              <a:t>cafetera</a:t>
            </a:r>
            <a:r>
              <a:rPr lang="en-US" dirty="0"/>
              <a:t> </a:t>
            </a:r>
            <a:r>
              <a:rPr lang="en-US" dirty="0" err="1"/>
              <a:t>qué</a:t>
            </a:r>
            <a:r>
              <a:rPr lang="en-US" dirty="0"/>
              <a:t> variables son las </a:t>
            </a:r>
            <a:r>
              <a:rPr lang="en-US" dirty="0" err="1"/>
              <a:t>importantes</a:t>
            </a:r>
            <a:r>
              <a:rPr lang="en-US" dirty="0"/>
              <a:t>. </a:t>
            </a:r>
          </a:p>
          <a:p>
            <a:endParaRPr lang="en-US" dirty="0"/>
          </a:p>
          <a:p>
            <a:r>
              <a:rPr lang="en-US" dirty="0"/>
              <a:t>Ten </a:t>
            </a:r>
            <a:r>
              <a:rPr lang="en-US" dirty="0" err="1"/>
              <a:t>encuenta</a:t>
            </a:r>
            <a:r>
              <a:rPr lang="en-US" dirty="0"/>
              <a:t> la Calidad de </a:t>
            </a:r>
            <a:r>
              <a:rPr lang="en-US" dirty="0" err="1"/>
              <a:t>sueño</a:t>
            </a:r>
            <a:r>
              <a:rPr lang="en-US" dirty="0"/>
              <a:t>, la carga de </a:t>
            </a:r>
            <a:r>
              <a:rPr lang="en-US" dirty="0" err="1"/>
              <a:t>trabajo</a:t>
            </a:r>
            <a:r>
              <a:rPr lang="en-US" dirty="0"/>
              <a:t>, </a:t>
            </a:r>
            <a:r>
              <a:rPr lang="en-US" dirty="0" err="1"/>
              <a:t>el</a:t>
            </a:r>
            <a:r>
              <a:rPr lang="en-US" dirty="0"/>
              <a:t> </a:t>
            </a:r>
            <a:r>
              <a:rPr lang="en-US" dirty="0" err="1"/>
              <a:t>número</a:t>
            </a:r>
            <a:r>
              <a:rPr lang="en-US" dirty="0"/>
              <a:t> de café que se ha </a:t>
            </a:r>
            <a:r>
              <a:rPr lang="en-US" dirty="0" err="1"/>
              <a:t>tomado</a:t>
            </a:r>
            <a:r>
              <a:rPr lang="en-US" dirty="0"/>
              <a:t> </a:t>
            </a:r>
            <a:r>
              <a:rPr lang="en-US" dirty="0" err="1"/>
              <a:t>ya</a:t>
            </a:r>
            <a:r>
              <a:rPr lang="en-US" dirty="0"/>
              <a:t>…. Y </a:t>
            </a:r>
            <a:r>
              <a:rPr lang="en-US" dirty="0" err="1"/>
              <a:t>toma</a:t>
            </a:r>
            <a:r>
              <a:rPr lang="en-US" dirty="0"/>
              <a:t> </a:t>
            </a:r>
            <a:r>
              <a:rPr lang="en-US" dirty="0" err="1"/>
              <a:t>tú</a:t>
            </a:r>
            <a:r>
              <a:rPr lang="en-US" dirty="0"/>
              <a:t> la decision de </a:t>
            </a:r>
            <a:r>
              <a:rPr lang="en-US" dirty="0" err="1"/>
              <a:t>qué</a:t>
            </a:r>
            <a:r>
              <a:rPr lang="en-US" dirty="0"/>
              <a:t> café </a:t>
            </a:r>
            <a:r>
              <a:rPr lang="en-US" dirty="0" err="1"/>
              <a:t>darle</a:t>
            </a:r>
            <a:r>
              <a:rPr lang="en-US" dirty="0"/>
              <a:t>.</a:t>
            </a:r>
          </a:p>
        </p:txBody>
      </p:sp>
    </p:spTree>
    <p:extLst>
      <p:ext uri="{BB962C8B-B14F-4D97-AF65-F5344CB8AC3E}">
        <p14:creationId xmlns:p14="http://schemas.microsoft.com/office/powerpoint/2010/main" val="36341848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Todo lo que necesitas saber sobre Deep Learning: La tecnología que imita al  cerebro humano">
            <a:extLst>
              <a:ext uri="{FF2B5EF4-FFF2-40B4-BE49-F238E27FC236}">
                <a16:creationId xmlns:a16="http://schemas.microsoft.com/office/drawing/2014/main" id="{EA92F152-AECB-D97D-1F33-1352FED5B5E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03" r="4830" b="1"/>
          <a:stretch/>
        </p:blipFill>
        <p:spPr bwMode="auto">
          <a:xfrm>
            <a:off x="567526" y="559901"/>
            <a:ext cx="11056947" cy="573021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B98E54B-4FE4-8878-18B8-AC0C25F4D33B}"/>
              </a:ext>
            </a:extLst>
          </p:cNvPr>
          <p:cNvSpPr txBox="1"/>
          <p:nvPr/>
        </p:nvSpPr>
        <p:spPr>
          <a:xfrm>
            <a:off x="430306" y="2447365"/>
            <a:ext cx="1350113" cy="369332"/>
          </a:xfrm>
          <a:prstGeom prst="rect">
            <a:avLst/>
          </a:prstGeom>
          <a:noFill/>
        </p:spPr>
        <p:txBody>
          <a:bodyPr wrap="none" rtlCol="0">
            <a:spAutoFit/>
          </a:bodyPr>
          <a:lstStyle/>
          <a:p>
            <a:r>
              <a:rPr lang="en-US" dirty="0"/>
              <a:t>Horas </a:t>
            </a:r>
            <a:r>
              <a:rPr lang="en-US" dirty="0" err="1"/>
              <a:t>sueño</a:t>
            </a:r>
            <a:endParaRPr lang="en-US" dirty="0"/>
          </a:p>
        </p:txBody>
      </p:sp>
      <p:sp>
        <p:nvSpPr>
          <p:cNvPr id="3" name="CuadroTexto 2">
            <a:extLst>
              <a:ext uri="{FF2B5EF4-FFF2-40B4-BE49-F238E27FC236}">
                <a16:creationId xmlns:a16="http://schemas.microsoft.com/office/drawing/2014/main" id="{96DB73F4-3AA9-C55B-B23F-C295944E93D8}"/>
              </a:ext>
            </a:extLst>
          </p:cNvPr>
          <p:cNvSpPr txBox="1"/>
          <p:nvPr/>
        </p:nvSpPr>
        <p:spPr>
          <a:xfrm>
            <a:off x="430306" y="2816697"/>
            <a:ext cx="1410001" cy="369332"/>
          </a:xfrm>
          <a:prstGeom prst="rect">
            <a:avLst/>
          </a:prstGeom>
          <a:noFill/>
        </p:spPr>
        <p:txBody>
          <a:bodyPr wrap="none" rtlCol="0">
            <a:spAutoFit/>
          </a:bodyPr>
          <a:lstStyle/>
          <a:p>
            <a:r>
              <a:rPr lang="en-US" dirty="0"/>
              <a:t>Carga </a:t>
            </a:r>
            <a:r>
              <a:rPr lang="en-US" dirty="0" err="1"/>
              <a:t>laboral</a:t>
            </a:r>
            <a:endParaRPr lang="en-US" dirty="0"/>
          </a:p>
        </p:txBody>
      </p:sp>
      <p:sp>
        <p:nvSpPr>
          <p:cNvPr id="4" name="CuadroTexto 3">
            <a:extLst>
              <a:ext uri="{FF2B5EF4-FFF2-40B4-BE49-F238E27FC236}">
                <a16:creationId xmlns:a16="http://schemas.microsoft.com/office/drawing/2014/main" id="{1713ABEC-60C1-2F5B-C536-16669FC81399}"/>
              </a:ext>
            </a:extLst>
          </p:cNvPr>
          <p:cNvSpPr txBox="1"/>
          <p:nvPr/>
        </p:nvSpPr>
        <p:spPr>
          <a:xfrm>
            <a:off x="430306" y="3240341"/>
            <a:ext cx="1276311" cy="369332"/>
          </a:xfrm>
          <a:prstGeom prst="rect">
            <a:avLst/>
          </a:prstGeom>
          <a:noFill/>
        </p:spPr>
        <p:txBody>
          <a:bodyPr wrap="none" rtlCol="0">
            <a:spAutoFit/>
          </a:bodyPr>
          <a:lstStyle/>
          <a:p>
            <a:r>
              <a:rPr lang="en-US" dirty="0"/>
              <a:t>Día </a:t>
            </a:r>
            <a:r>
              <a:rPr lang="en-US" dirty="0" err="1"/>
              <a:t>semana</a:t>
            </a:r>
            <a:endParaRPr lang="en-US" dirty="0"/>
          </a:p>
        </p:txBody>
      </p:sp>
      <p:sp>
        <p:nvSpPr>
          <p:cNvPr id="5" name="CuadroTexto 4">
            <a:extLst>
              <a:ext uri="{FF2B5EF4-FFF2-40B4-BE49-F238E27FC236}">
                <a16:creationId xmlns:a16="http://schemas.microsoft.com/office/drawing/2014/main" id="{78747E41-31E0-E3E9-8356-44C2518A2F9D}"/>
              </a:ext>
            </a:extLst>
          </p:cNvPr>
          <p:cNvSpPr txBox="1"/>
          <p:nvPr/>
        </p:nvSpPr>
        <p:spPr>
          <a:xfrm>
            <a:off x="321750" y="3718138"/>
            <a:ext cx="1627112" cy="646331"/>
          </a:xfrm>
          <a:prstGeom prst="rect">
            <a:avLst/>
          </a:prstGeom>
          <a:noFill/>
        </p:spPr>
        <p:txBody>
          <a:bodyPr wrap="none" rtlCol="0">
            <a:spAutoFit/>
          </a:bodyPr>
          <a:lstStyle/>
          <a:p>
            <a:r>
              <a:rPr lang="en-US" dirty="0" err="1"/>
              <a:t>Cuánto</a:t>
            </a:r>
            <a:r>
              <a:rPr lang="en-US" dirty="0"/>
              <a:t> café </a:t>
            </a:r>
          </a:p>
          <a:p>
            <a:r>
              <a:rPr lang="en-US" dirty="0"/>
              <a:t>Ha </a:t>
            </a:r>
            <a:r>
              <a:rPr lang="en-US" dirty="0" err="1"/>
              <a:t>tomado</a:t>
            </a:r>
            <a:r>
              <a:rPr lang="en-US" dirty="0"/>
              <a:t> hoy</a:t>
            </a:r>
          </a:p>
        </p:txBody>
      </p:sp>
      <p:sp>
        <p:nvSpPr>
          <p:cNvPr id="6" name="CuadroTexto 5">
            <a:extLst>
              <a:ext uri="{FF2B5EF4-FFF2-40B4-BE49-F238E27FC236}">
                <a16:creationId xmlns:a16="http://schemas.microsoft.com/office/drawing/2014/main" id="{CB5FE6AC-F846-4D8B-2FDF-E09B8EAC6EAA}"/>
              </a:ext>
            </a:extLst>
          </p:cNvPr>
          <p:cNvSpPr txBox="1"/>
          <p:nvPr/>
        </p:nvSpPr>
        <p:spPr>
          <a:xfrm>
            <a:off x="22126" y="4529660"/>
            <a:ext cx="1832553" cy="369332"/>
          </a:xfrm>
          <a:prstGeom prst="rect">
            <a:avLst/>
          </a:prstGeom>
          <a:noFill/>
        </p:spPr>
        <p:txBody>
          <a:bodyPr wrap="none" rtlCol="0">
            <a:spAutoFit/>
          </a:bodyPr>
          <a:lstStyle/>
          <a:p>
            <a:r>
              <a:rPr lang="en-US" dirty="0"/>
              <a:t>Ha </a:t>
            </a:r>
            <a:r>
              <a:rPr lang="en-US" dirty="0" err="1"/>
              <a:t>dormido</a:t>
            </a:r>
            <a:r>
              <a:rPr lang="en-US" dirty="0"/>
              <a:t> sola?</a:t>
            </a:r>
          </a:p>
        </p:txBody>
      </p:sp>
      <p:sp>
        <p:nvSpPr>
          <p:cNvPr id="7" name="CuadroTexto 6">
            <a:extLst>
              <a:ext uri="{FF2B5EF4-FFF2-40B4-BE49-F238E27FC236}">
                <a16:creationId xmlns:a16="http://schemas.microsoft.com/office/drawing/2014/main" id="{93141A09-0647-2E07-F2E0-7DB65C526CAD}"/>
              </a:ext>
            </a:extLst>
          </p:cNvPr>
          <p:cNvSpPr txBox="1"/>
          <p:nvPr/>
        </p:nvSpPr>
        <p:spPr>
          <a:xfrm>
            <a:off x="10520136" y="2816697"/>
            <a:ext cx="1648080" cy="369332"/>
          </a:xfrm>
          <a:prstGeom prst="rect">
            <a:avLst/>
          </a:prstGeom>
          <a:noFill/>
        </p:spPr>
        <p:txBody>
          <a:bodyPr wrap="none" rtlCol="0">
            <a:spAutoFit/>
          </a:bodyPr>
          <a:lstStyle/>
          <a:p>
            <a:r>
              <a:rPr lang="en-US" dirty="0"/>
              <a:t>Café extra largo</a:t>
            </a:r>
          </a:p>
        </p:txBody>
      </p:sp>
      <p:sp>
        <p:nvSpPr>
          <p:cNvPr id="8" name="CuadroTexto 7">
            <a:extLst>
              <a:ext uri="{FF2B5EF4-FFF2-40B4-BE49-F238E27FC236}">
                <a16:creationId xmlns:a16="http://schemas.microsoft.com/office/drawing/2014/main" id="{718EEB11-F993-9315-0C55-CB43E958AA52}"/>
              </a:ext>
            </a:extLst>
          </p:cNvPr>
          <p:cNvSpPr txBox="1"/>
          <p:nvPr/>
        </p:nvSpPr>
        <p:spPr>
          <a:xfrm>
            <a:off x="10543920" y="3240341"/>
            <a:ext cx="1446806" cy="369332"/>
          </a:xfrm>
          <a:prstGeom prst="rect">
            <a:avLst/>
          </a:prstGeom>
          <a:noFill/>
        </p:spPr>
        <p:txBody>
          <a:bodyPr wrap="none" rtlCol="0">
            <a:spAutoFit/>
          </a:bodyPr>
          <a:lstStyle/>
          <a:p>
            <a:r>
              <a:rPr lang="en-US" dirty="0" err="1"/>
              <a:t>Descafeinado</a:t>
            </a:r>
            <a:endParaRPr lang="en-US" dirty="0"/>
          </a:p>
        </p:txBody>
      </p:sp>
      <p:sp>
        <p:nvSpPr>
          <p:cNvPr id="9" name="CuadroTexto 8">
            <a:extLst>
              <a:ext uri="{FF2B5EF4-FFF2-40B4-BE49-F238E27FC236}">
                <a16:creationId xmlns:a16="http://schemas.microsoft.com/office/drawing/2014/main" id="{23FD1A62-0858-66D6-06A4-7E7A56F9A527}"/>
              </a:ext>
            </a:extLst>
          </p:cNvPr>
          <p:cNvSpPr txBox="1"/>
          <p:nvPr/>
        </p:nvSpPr>
        <p:spPr>
          <a:xfrm>
            <a:off x="10557578" y="3671971"/>
            <a:ext cx="1066895" cy="369332"/>
          </a:xfrm>
          <a:prstGeom prst="rect">
            <a:avLst/>
          </a:prstGeom>
          <a:noFill/>
        </p:spPr>
        <p:txBody>
          <a:bodyPr wrap="none" rtlCol="0">
            <a:spAutoFit/>
          </a:bodyPr>
          <a:lstStyle/>
          <a:p>
            <a:r>
              <a:rPr lang="en-US" dirty="0"/>
              <a:t>Dos cafés</a:t>
            </a:r>
          </a:p>
        </p:txBody>
      </p:sp>
      <p:sp>
        <p:nvSpPr>
          <p:cNvPr id="10" name="CuadroTexto 9">
            <a:extLst>
              <a:ext uri="{FF2B5EF4-FFF2-40B4-BE49-F238E27FC236}">
                <a16:creationId xmlns:a16="http://schemas.microsoft.com/office/drawing/2014/main" id="{55131039-E3D2-223E-C3AB-765FCF75CFDA}"/>
              </a:ext>
            </a:extLst>
          </p:cNvPr>
          <p:cNvSpPr txBox="1"/>
          <p:nvPr/>
        </p:nvSpPr>
        <p:spPr>
          <a:xfrm>
            <a:off x="10620773" y="4129985"/>
            <a:ext cx="1546193" cy="369332"/>
          </a:xfrm>
          <a:prstGeom prst="rect">
            <a:avLst/>
          </a:prstGeom>
          <a:noFill/>
        </p:spPr>
        <p:txBody>
          <a:bodyPr wrap="none" rtlCol="0">
            <a:spAutoFit/>
          </a:bodyPr>
          <a:lstStyle/>
          <a:p>
            <a:r>
              <a:rPr lang="en-US" dirty="0"/>
              <a:t>Café con leche</a:t>
            </a:r>
          </a:p>
        </p:txBody>
      </p:sp>
    </p:spTree>
    <p:extLst>
      <p:ext uri="{BB962C8B-B14F-4D97-AF65-F5344CB8AC3E}">
        <p14:creationId xmlns:p14="http://schemas.microsoft.com/office/powerpoint/2010/main" val="2339226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12D685-41FE-C443-9C60-6D207E5F8FB6}"/>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CAEA21CD-42BE-4189-ACDB-AFF6FFA5CD3F}"/>
              </a:ext>
            </a:extLst>
          </p:cNvPr>
          <p:cNvSpPr>
            <a:spLocks noGrp="1"/>
          </p:cNvSpPr>
          <p:nvPr>
            <p:ph idx="1"/>
          </p:nvPr>
        </p:nvSpPr>
        <p:spPr/>
        <p:txBody>
          <a:bodyPr/>
          <a:lstStyle/>
          <a:p>
            <a:endParaRPr lang="en-US"/>
          </a:p>
        </p:txBody>
      </p:sp>
      <p:pic>
        <p:nvPicPr>
          <p:cNvPr id="4" name="Picture 2" descr="Machine Learning and Additive Manufacturing: What does the future hold?">
            <a:extLst>
              <a:ext uri="{FF2B5EF4-FFF2-40B4-BE49-F238E27FC236}">
                <a16:creationId xmlns:a16="http://schemas.microsoft.com/office/drawing/2014/main" id="{AFB467E9-EB94-9EAF-EFFE-4D77D5C907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786" t="17271" b="10215"/>
          <a:stretch/>
        </p:blipFill>
        <p:spPr bwMode="auto">
          <a:xfrm>
            <a:off x="122547" y="1690688"/>
            <a:ext cx="3337089"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17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7AD4B-7BED-26E0-772E-F8DDF4F03F1B}"/>
              </a:ext>
            </a:extLst>
          </p:cNvPr>
          <p:cNvSpPr>
            <a:spLocks noGrp="1"/>
          </p:cNvSpPr>
          <p:nvPr>
            <p:ph type="title"/>
          </p:nvPr>
        </p:nvSpPr>
        <p:spPr>
          <a:xfrm>
            <a:off x="761800" y="762001"/>
            <a:ext cx="5334197" cy="1708242"/>
          </a:xfrm>
        </p:spPr>
        <p:txBody>
          <a:bodyPr anchor="ctr">
            <a:normAutofit/>
          </a:bodyPr>
          <a:lstStyle/>
          <a:p>
            <a:r>
              <a:rPr lang="en-US" sz="4000"/>
              <a:t>Y entonces el deep learning…</a:t>
            </a:r>
          </a:p>
        </p:txBody>
      </p:sp>
      <p:sp>
        <p:nvSpPr>
          <p:cNvPr id="3" name="Marcador de contenido 2">
            <a:extLst>
              <a:ext uri="{FF2B5EF4-FFF2-40B4-BE49-F238E27FC236}">
                <a16:creationId xmlns:a16="http://schemas.microsoft.com/office/drawing/2014/main" id="{7047A09E-B93D-5FA6-6CCA-C79E6391BAA8}"/>
              </a:ext>
            </a:extLst>
          </p:cNvPr>
          <p:cNvSpPr>
            <a:spLocks noGrp="1"/>
          </p:cNvSpPr>
          <p:nvPr>
            <p:ph idx="1"/>
          </p:nvPr>
        </p:nvSpPr>
        <p:spPr>
          <a:xfrm>
            <a:off x="761800" y="2470244"/>
            <a:ext cx="5334197" cy="3769835"/>
          </a:xfrm>
        </p:spPr>
        <p:txBody>
          <a:bodyPr anchor="ctr">
            <a:normAutofit/>
          </a:bodyPr>
          <a:lstStyle/>
          <a:p>
            <a:r>
              <a:rPr lang="en-US" sz="2000"/>
              <a:t>No hacen falta humanos (a ver, de momento sí) pero la propia IA decide qué variables son las importantes. </a:t>
            </a:r>
          </a:p>
        </p:txBody>
      </p:sp>
      <p:pic>
        <p:nvPicPr>
          <p:cNvPr id="5" name="Picture 4" descr="Signo de interrogación en fondo de color verde pastel">
            <a:extLst>
              <a:ext uri="{FF2B5EF4-FFF2-40B4-BE49-F238E27FC236}">
                <a16:creationId xmlns:a16="http://schemas.microsoft.com/office/drawing/2014/main" id="{41A24621-1283-1262-1879-C5C55676287A}"/>
              </a:ext>
            </a:extLst>
          </p:cNvPr>
          <p:cNvPicPr>
            <a:picLocks noChangeAspect="1"/>
          </p:cNvPicPr>
          <p:nvPr/>
        </p:nvPicPr>
        <p:blipFill rotWithShape="1">
          <a:blip r:embed="rId2"/>
          <a:srcRect l="40875" r="88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14207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3138FC-738D-6E0F-3A10-46A452484F05}"/>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1400" dirty="0">
                <a:hlinkClick r:id="rId2"/>
              </a:rPr>
              <a:t>https://www.youtube.com/watch?v=Sq1QZB5baNw</a:t>
            </a:r>
            <a:br>
              <a:rPr lang="en-US" sz="1400" dirty="0"/>
            </a:br>
            <a:endParaRPr lang="en-US" sz="1400" dirty="0"/>
          </a:p>
        </p:txBody>
      </p:sp>
      <p:pic>
        <p:nvPicPr>
          <p:cNvPr id="5" name="Imagen 4">
            <a:extLst>
              <a:ext uri="{FF2B5EF4-FFF2-40B4-BE49-F238E27FC236}">
                <a16:creationId xmlns:a16="http://schemas.microsoft.com/office/drawing/2014/main" id="{DC38FA4B-46CF-F50D-4556-82F48F6F790C}"/>
              </a:ext>
            </a:extLst>
          </p:cNvPr>
          <p:cNvPicPr>
            <a:picLocks noChangeAspect="1"/>
          </p:cNvPicPr>
          <p:nvPr/>
        </p:nvPicPr>
        <p:blipFill>
          <a:blip r:embed="rId3"/>
          <a:srcRect r="1" b="1460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767883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ál es la diferencia entre el machine learning y el deep learning?">
            <a:extLst>
              <a:ext uri="{FF2B5EF4-FFF2-40B4-BE49-F238E27FC236}">
                <a16:creationId xmlns:a16="http://schemas.microsoft.com/office/drawing/2014/main" id="{ACB581B6-5AE1-4568-C47F-0866D5D9D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5" y="0"/>
            <a:ext cx="9696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47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813A21-0FF4-9F2E-9B11-21AA6B50A837}"/>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8E06C096-69FC-614E-6B9A-26A7B5F442EC}"/>
              </a:ext>
            </a:extLst>
          </p:cNvPr>
          <p:cNvSpPr>
            <a:spLocks noGrp="1"/>
          </p:cNvSpPr>
          <p:nvPr>
            <p:ph idx="1"/>
          </p:nvPr>
        </p:nvSpPr>
        <p:spPr/>
        <p:txBody>
          <a:bodyPr/>
          <a:lstStyle/>
          <a:p>
            <a:endParaRPr lang="en-US"/>
          </a:p>
        </p:txBody>
      </p:sp>
      <p:pic>
        <p:nvPicPr>
          <p:cNvPr id="4" name="Imagen 3">
            <a:extLst>
              <a:ext uri="{FF2B5EF4-FFF2-40B4-BE49-F238E27FC236}">
                <a16:creationId xmlns:a16="http://schemas.microsoft.com/office/drawing/2014/main" id="{D3BA51FD-4165-9322-E8AA-76124F387C4C}"/>
              </a:ext>
            </a:extLst>
          </p:cNvPr>
          <p:cNvPicPr>
            <a:picLocks noChangeAspect="1"/>
          </p:cNvPicPr>
          <p:nvPr/>
        </p:nvPicPr>
        <p:blipFill>
          <a:blip r:embed="rId2"/>
          <a:stretch>
            <a:fillRect/>
          </a:stretch>
        </p:blipFill>
        <p:spPr>
          <a:xfrm>
            <a:off x="1528762" y="442912"/>
            <a:ext cx="9134475" cy="5972175"/>
          </a:xfrm>
          <a:prstGeom prst="rect">
            <a:avLst/>
          </a:prstGeom>
        </p:spPr>
      </p:pic>
    </p:spTree>
    <p:extLst>
      <p:ext uri="{BB962C8B-B14F-4D97-AF65-F5344CB8AC3E}">
        <p14:creationId xmlns:p14="http://schemas.microsoft.com/office/powerpoint/2010/main" val="2333775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0896F9D-877A-74BA-667F-D73AF68B626B}"/>
              </a:ext>
            </a:extLst>
          </p:cNvPr>
          <p:cNvSpPr>
            <a:spLocks noGrp="1"/>
          </p:cNvSpPr>
          <p:nvPr>
            <p:ph idx="1"/>
          </p:nvPr>
        </p:nvSpPr>
        <p:spPr>
          <a:xfrm>
            <a:off x="876692" y="2533476"/>
            <a:ext cx="4355265" cy="3447832"/>
          </a:xfrm>
        </p:spPr>
        <p:txBody>
          <a:bodyPr anchor="t">
            <a:normAutofit/>
          </a:bodyPr>
          <a:lstStyle/>
          <a:p>
            <a:r>
              <a:rPr lang="en-US" sz="2000" dirty="0">
                <a:hlinkClick r:id="rId2"/>
              </a:rPr>
              <a:t>https://www.youtube.com/watch?v=JDO1E7XYvTM</a:t>
            </a:r>
            <a:endParaRPr lang="en-US" sz="2000" dirty="0"/>
          </a:p>
          <a:p>
            <a:endParaRPr lang="en-US" sz="2000" dirty="0"/>
          </a:p>
        </p:txBody>
      </p:sp>
      <p:pic>
        <p:nvPicPr>
          <p:cNvPr id="5" name="Imagen 4">
            <a:extLst>
              <a:ext uri="{FF2B5EF4-FFF2-40B4-BE49-F238E27FC236}">
                <a16:creationId xmlns:a16="http://schemas.microsoft.com/office/drawing/2014/main" id="{3AE67A39-D1D6-5871-C708-13B554402BB5}"/>
              </a:ext>
            </a:extLst>
          </p:cNvPr>
          <p:cNvPicPr>
            <a:picLocks noChangeAspect="1"/>
          </p:cNvPicPr>
          <p:nvPr/>
        </p:nvPicPr>
        <p:blipFill rotWithShape="1">
          <a:blip r:embed="rId3"/>
          <a:srcRect r="16725"/>
          <a:stretch/>
        </p:blipFill>
        <p:spPr>
          <a:xfrm>
            <a:off x="6096000" y="10"/>
            <a:ext cx="6095999" cy="6857990"/>
          </a:xfrm>
          <a:prstGeom prst="rect">
            <a:avLst/>
          </a:prstGeom>
        </p:spPr>
      </p:pic>
    </p:spTree>
    <p:extLst>
      <p:ext uri="{BB962C8B-B14F-4D97-AF65-F5344CB8AC3E}">
        <p14:creationId xmlns:p14="http://schemas.microsoft.com/office/powerpoint/2010/main" val="1081811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Machine Learning: ¿qué es y cuál es su relación con la IA?">
            <a:extLst>
              <a:ext uri="{FF2B5EF4-FFF2-40B4-BE49-F238E27FC236}">
                <a16:creationId xmlns:a16="http://schemas.microsoft.com/office/drawing/2014/main" id="{DB5976CE-F4C7-429D-A907-3C07BA327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1750" y="0"/>
            <a:ext cx="9586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05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8615D5-30BA-4B68-9669-E88F755D20B9}"/>
              </a:ext>
            </a:extLst>
          </p:cNvPr>
          <p:cNvSpPr>
            <a:spLocks noGrp="1"/>
          </p:cNvSpPr>
          <p:nvPr>
            <p:ph type="title"/>
          </p:nvPr>
        </p:nvSpPr>
        <p:spPr/>
        <p:txBody>
          <a:bodyPr/>
          <a:lstStyle/>
          <a:p>
            <a:r>
              <a:rPr lang="es-ES" dirty="0"/>
              <a:t>Artificial neural </a:t>
            </a:r>
            <a:r>
              <a:rPr lang="es-ES" dirty="0" err="1"/>
              <a:t>networks</a:t>
            </a:r>
            <a:endParaRPr lang="en-US" dirty="0"/>
          </a:p>
        </p:txBody>
      </p:sp>
      <p:sp>
        <p:nvSpPr>
          <p:cNvPr id="3" name="Marcador de contenido 2">
            <a:extLst>
              <a:ext uri="{FF2B5EF4-FFF2-40B4-BE49-F238E27FC236}">
                <a16:creationId xmlns:a16="http://schemas.microsoft.com/office/drawing/2014/main" id="{124CBBD5-9B23-4A46-AF20-C642A8978FC1}"/>
              </a:ext>
            </a:extLst>
          </p:cNvPr>
          <p:cNvSpPr>
            <a:spLocks noGrp="1"/>
          </p:cNvSpPr>
          <p:nvPr>
            <p:ph idx="1"/>
          </p:nvPr>
        </p:nvSpPr>
        <p:spPr/>
        <p:txBody>
          <a:bodyPr>
            <a:normAutofit fontScale="40000" lnSpcReduction="20000"/>
          </a:bodyPr>
          <a:lstStyle/>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2" tooltip="Autoencoder"/>
              </a:rPr>
              <a:t>Autoencoder</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3" tooltip="Cognitive computing"/>
              </a:rPr>
              <a:t>Cognitive computing</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4" tooltip="Deep learning"/>
              </a:rPr>
              <a:t>Deep learning</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err="1">
                <a:solidFill>
                  <a:srgbClr val="0645AD"/>
                </a:solidFill>
                <a:effectLst/>
                <a:latin typeface="Arial" panose="020B0604020202020204" pitchFamily="34" charset="0"/>
                <a:hlinkClick r:id="rId5" tooltip="DeepDream"/>
              </a:rPr>
              <a:t>DeepDream</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1" i="0" u="none" strike="noStrike" dirty="0">
                <a:solidFill>
                  <a:srgbClr val="0645AD"/>
                </a:solidFill>
                <a:effectLst/>
                <a:latin typeface="Arial" panose="020B0604020202020204" pitchFamily="34" charset="0"/>
                <a:hlinkClick r:id="rId6" tooltip="Multilayer perceptron"/>
              </a:rPr>
              <a:t>Multilayer perceptron</a:t>
            </a:r>
            <a:endParaRPr lang="en-US" b="1"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7" tooltip="Recurrent neural network"/>
              </a:rPr>
              <a:t>RNN</a:t>
            </a:r>
            <a:r>
              <a:rPr lang="en-US" b="0" i="0" dirty="0">
                <a:solidFill>
                  <a:srgbClr val="202122"/>
                </a:solidFill>
                <a:effectLst/>
                <a:latin typeface="Arial" panose="020B0604020202020204" pitchFamily="34" charset="0"/>
              </a:rPr>
              <a:t> </a:t>
            </a:r>
          </a:p>
          <a:p>
            <a:pPr marL="742950" lvl="1" indent="-285750"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8" tooltip="Long short-term memory"/>
              </a:rPr>
              <a:t>LSTM</a:t>
            </a:r>
            <a:endParaRPr lang="en-US" b="0" i="0" dirty="0">
              <a:solidFill>
                <a:srgbClr val="202122"/>
              </a:solidFill>
              <a:effectLst/>
              <a:latin typeface="Arial" panose="020B0604020202020204" pitchFamily="34" charset="0"/>
            </a:endParaRPr>
          </a:p>
          <a:p>
            <a:pPr marL="742950" lvl="1" indent="-285750"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9" tooltip="Gated recurrent unit"/>
              </a:rPr>
              <a:t>GRU</a:t>
            </a:r>
            <a:endParaRPr lang="en-US" b="0" i="0" dirty="0">
              <a:solidFill>
                <a:srgbClr val="202122"/>
              </a:solidFill>
              <a:effectLst/>
              <a:latin typeface="Arial" panose="020B0604020202020204" pitchFamily="34" charset="0"/>
            </a:endParaRPr>
          </a:p>
          <a:p>
            <a:pPr marL="742950" lvl="1" indent="-285750"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10" tooltip="Echo state network"/>
              </a:rPr>
              <a:t>ESN</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11" tooltip="Restricted Boltzmann machine"/>
              </a:rPr>
              <a:t>Restricted Boltzmann machine</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12" tooltip="Generative adversarial network"/>
              </a:rPr>
              <a:t>GAN</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13" tooltip="Self-organizing map"/>
              </a:rPr>
              <a:t>SOM</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14" tooltip="Convolutional neural network"/>
              </a:rPr>
              <a:t>Convolutional neural network</a:t>
            </a:r>
            <a:r>
              <a:rPr lang="en-US" b="0" i="0" dirty="0">
                <a:solidFill>
                  <a:srgbClr val="202122"/>
                </a:solidFill>
                <a:effectLst/>
                <a:latin typeface="Arial" panose="020B0604020202020204" pitchFamily="34" charset="0"/>
              </a:rPr>
              <a:t> </a:t>
            </a:r>
          </a:p>
          <a:p>
            <a:pPr marL="742950" lvl="1" indent="-285750"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15" tooltip="U-Net"/>
              </a:rPr>
              <a:t>U-Net</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16" tooltip="Transformer (machine learning model)"/>
              </a:rPr>
              <a:t>Transformer</a:t>
            </a:r>
            <a:r>
              <a:rPr lang="en-US" b="0" i="0" dirty="0">
                <a:solidFill>
                  <a:srgbClr val="202122"/>
                </a:solidFill>
                <a:effectLst/>
                <a:latin typeface="Arial" panose="020B0604020202020204" pitchFamily="34" charset="0"/>
              </a:rPr>
              <a:t> </a:t>
            </a:r>
          </a:p>
          <a:p>
            <a:pPr marL="742950" lvl="1" indent="-285750"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17" tooltip="Vision transformer"/>
              </a:rPr>
              <a:t>Vision</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18" tooltip="Spiking neural network"/>
              </a:rPr>
              <a:t>Spiking neural network</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err="1">
                <a:solidFill>
                  <a:srgbClr val="0645AD"/>
                </a:solidFill>
                <a:effectLst/>
                <a:latin typeface="Arial" panose="020B0604020202020204" pitchFamily="34" charset="0"/>
                <a:hlinkClick r:id="rId19" tooltip="Memtransistor"/>
              </a:rPr>
              <a:t>Memtransistor</a:t>
            </a:r>
            <a:endParaRPr lang="en-US" b="0" i="0" dirty="0">
              <a:solidFill>
                <a:srgbClr val="202122"/>
              </a:solidFill>
              <a:effectLst/>
              <a:latin typeface="Arial" panose="020B0604020202020204" pitchFamily="34" charset="0"/>
            </a:endParaRPr>
          </a:p>
          <a:p>
            <a:pPr algn="ctr">
              <a:buFont typeface="Arial" panose="020B0604020202020204" pitchFamily="34" charset="0"/>
              <a:buChar char="•"/>
            </a:pPr>
            <a:r>
              <a:rPr lang="en-US" b="0" i="0" u="none" strike="noStrike" dirty="0">
                <a:solidFill>
                  <a:srgbClr val="0645AD"/>
                </a:solidFill>
                <a:effectLst/>
                <a:latin typeface="Arial" panose="020B0604020202020204" pitchFamily="34" charset="0"/>
                <a:hlinkClick r:id="rId20" tooltip="Electrochemical RAM"/>
              </a:rPr>
              <a:t>Electrochemical RAM</a:t>
            </a:r>
            <a:r>
              <a:rPr lang="en-US" b="0" i="0" dirty="0">
                <a:solidFill>
                  <a:srgbClr val="202122"/>
                </a:solidFill>
                <a:effectLst/>
                <a:latin typeface="Arial" panose="020B0604020202020204" pitchFamily="34" charset="0"/>
              </a:rPr>
              <a:t> (ECRAM)</a:t>
            </a:r>
          </a:p>
          <a:p>
            <a:endParaRPr lang="en-US" dirty="0"/>
          </a:p>
        </p:txBody>
      </p:sp>
    </p:spTree>
    <p:extLst>
      <p:ext uri="{BB962C8B-B14F-4D97-AF65-F5344CB8AC3E}">
        <p14:creationId xmlns:p14="http://schemas.microsoft.com/office/powerpoint/2010/main" val="3765791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Qué es el Deep Learning? | SmartPanel">
            <a:extLst>
              <a:ext uri="{FF2B5EF4-FFF2-40B4-BE49-F238E27FC236}">
                <a16:creationId xmlns:a16="http://schemas.microsoft.com/office/drawing/2014/main" id="{C0E75BE8-0594-45D4-8485-95AD17ED6C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885825"/>
            <a:ext cx="95250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401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eep Learning: Tres cosas que es necesario saber - MATLAB &amp;amp; Simulink">
            <a:extLst>
              <a:ext uri="{FF2B5EF4-FFF2-40B4-BE49-F238E27FC236}">
                <a16:creationId xmlns:a16="http://schemas.microsoft.com/office/drawing/2014/main" id="{CCAEAB68-7D97-4966-9A6F-685B3C219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9351" y="1225960"/>
            <a:ext cx="8273298" cy="46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744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067CC8-3965-DC4C-65E9-D8F1C0C218F0}"/>
              </a:ext>
            </a:extLst>
          </p:cNvPr>
          <p:cNvPicPr>
            <a:picLocks noChangeAspect="1"/>
          </p:cNvPicPr>
          <p:nvPr/>
        </p:nvPicPr>
        <p:blipFill>
          <a:blip r:embed="rId2"/>
          <a:stretch>
            <a:fillRect/>
          </a:stretch>
        </p:blipFill>
        <p:spPr>
          <a:xfrm>
            <a:off x="522311" y="274477"/>
            <a:ext cx="5757909" cy="2620587"/>
          </a:xfrm>
          <a:prstGeom prst="rect">
            <a:avLst/>
          </a:prstGeom>
        </p:spPr>
      </p:pic>
      <p:sp>
        <p:nvSpPr>
          <p:cNvPr id="6" name="CuadroTexto 5">
            <a:extLst>
              <a:ext uri="{FF2B5EF4-FFF2-40B4-BE49-F238E27FC236}">
                <a16:creationId xmlns:a16="http://schemas.microsoft.com/office/drawing/2014/main" id="{A943AE75-173C-61EA-FD26-E886F2370F8D}"/>
              </a:ext>
            </a:extLst>
          </p:cNvPr>
          <p:cNvSpPr txBox="1"/>
          <p:nvPr/>
        </p:nvSpPr>
        <p:spPr>
          <a:xfrm>
            <a:off x="7693393" y="473356"/>
            <a:ext cx="3590814" cy="2585323"/>
          </a:xfrm>
          <a:prstGeom prst="rect">
            <a:avLst/>
          </a:prstGeom>
          <a:noFill/>
        </p:spPr>
        <p:txBody>
          <a:bodyPr wrap="square" rtlCol="0">
            <a:spAutoFit/>
          </a:bodyPr>
          <a:lstStyle/>
          <a:p>
            <a:r>
              <a:rPr lang="en-US" b="0" i="0" dirty="0">
                <a:solidFill>
                  <a:srgbClr val="333333"/>
                </a:solidFill>
                <a:effectLst/>
                <a:latin typeface="Lora" pitchFamily="2" charset="0"/>
              </a:rPr>
              <a:t>A convolutional neural network, a deep learning algorithm, was trained using 85% of the retinal images and symptom severity test scores to construct models to screen for ASD and ASD symptom severity. The remaining 15% of images were retained for testing.</a:t>
            </a:r>
            <a:endParaRPr lang="es-ES" dirty="0"/>
          </a:p>
        </p:txBody>
      </p:sp>
      <p:sp>
        <p:nvSpPr>
          <p:cNvPr id="7" name="CuadroTexto 6">
            <a:extLst>
              <a:ext uri="{FF2B5EF4-FFF2-40B4-BE49-F238E27FC236}">
                <a16:creationId xmlns:a16="http://schemas.microsoft.com/office/drawing/2014/main" id="{7CF07452-09A4-F0DF-7A6B-A083C815C863}"/>
              </a:ext>
            </a:extLst>
          </p:cNvPr>
          <p:cNvSpPr txBox="1"/>
          <p:nvPr/>
        </p:nvSpPr>
        <p:spPr>
          <a:xfrm>
            <a:off x="2814918" y="4984376"/>
            <a:ext cx="6276077" cy="369332"/>
          </a:xfrm>
          <a:prstGeom prst="rect">
            <a:avLst/>
          </a:prstGeom>
          <a:noFill/>
        </p:spPr>
        <p:txBody>
          <a:bodyPr wrap="none" rtlCol="0">
            <a:spAutoFit/>
          </a:bodyPr>
          <a:lstStyle/>
          <a:p>
            <a:r>
              <a:rPr lang="en-US" dirty="0">
                <a:solidFill>
                  <a:srgbClr val="FF0000"/>
                </a:solidFill>
                <a:latin typeface="Lora" pitchFamily="2" charset="0"/>
              </a:rPr>
              <a:t>W</a:t>
            </a:r>
            <a:r>
              <a:rPr lang="en-US" b="0" i="0" dirty="0">
                <a:solidFill>
                  <a:srgbClr val="FF0000"/>
                </a:solidFill>
                <a:effectLst/>
                <a:latin typeface="Lora" pitchFamily="2" charset="0"/>
              </a:rPr>
              <a:t>hose predictions are 100% correct has an AUROC of 1.0</a:t>
            </a:r>
            <a:endParaRPr lang="es-ES" dirty="0">
              <a:solidFill>
                <a:srgbClr val="FF0000"/>
              </a:solidFill>
            </a:endParaRPr>
          </a:p>
        </p:txBody>
      </p:sp>
    </p:spTree>
    <p:extLst>
      <p:ext uri="{BB962C8B-B14F-4D97-AF65-F5344CB8AC3E}">
        <p14:creationId xmlns:p14="http://schemas.microsoft.com/office/powerpoint/2010/main" val="2686431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4A6E4E-267E-44B3-B33F-02522A02AD09}"/>
              </a:ext>
            </a:extLst>
          </p:cNvPr>
          <p:cNvSpPr>
            <a:spLocks noGrp="1"/>
          </p:cNvSpPr>
          <p:nvPr>
            <p:ph type="title"/>
          </p:nvPr>
        </p:nvSpPr>
        <p:spPr/>
        <p:txBody>
          <a:bodyPr/>
          <a:lstStyle/>
          <a:p>
            <a:r>
              <a:rPr lang="es-ES" dirty="0"/>
              <a:t>Qué queremos?</a:t>
            </a:r>
            <a:endParaRPr lang="en-US" dirty="0"/>
          </a:p>
        </p:txBody>
      </p:sp>
      <p:sp>
        <p:nvSpPr>
          <p:cNvPr id="3" name="Marcador de contenido 2">
            <a:extLst>
              <a:ext uri="{FF2B5EF4-FFF2-40B4-BE49-F238E27FC236}">
                <a16:creationId xmlns:a16="http://schemas.microsoft.com/office/drawing/2014/main" id="{8B045E51-A5B0-41CF-BA0C-EC4BB256AA25}"/>
              </a:ext>
            </a:extLst>
          </p:cNvPr>
          <p:cNvSpPr>
            <a:spLocks noGrp="1"/>
          </p:cNvSpPr>
          <p:nvPr>
            <p:ph idx="1"/>
          </p:nvPr>
        </p:nvSpPr>
        <p:spPr/>
        <p:txBody>
          <a:bodyPr/>
          <a:lstStyle/>
          <a:p>
            <a:r>
              <a:rPr lang="es-ES" dirty="0"/>
              <a:t>Que un algoritmo haga por nosotros una tarea. </a:t>
            </a:r>
            <a:endParaRPr lang="en-US" dirty="0"/>
          </a:p>
        </p:txBody>
      </p:sp>
    </p:spTree>
    <p:extLst>
      <p:ext uri="{BB962C8B-B14F-4D97-AF65-F5344CB8AC3E}">
        <p14:creationId xmlns:p14="http://schemas.microsoft.com/office/powerpoint/2010/main" val="1869160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Lindo Chico En Invierno Lindo Chico Chica Linda Q Version Del Personaje,  Hebilla, Chico Lindo, Linda Chica PNG y PSD para Descargar Gratis | Pngtree">
            <a:extLst>
              <a:ext uri="{FF2B5EF4-FFF2-40B4-BE49-F238E27FC236}">
                <a16:creationId xmlns:a16="http://schemas.microsoft.com/office/drawing/2014/main" id="{C8E63AA7-09EB-49F8-999B-E2CA1CB75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67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34C75C-F8B4-D997-5660-9F92BF0E3760}"/>
              </a:ext>
            </a:extLst>
          </p:cNvPr>
          <p:cNvSpPr>
            <a:spLocks noGrp="1"/>
          </p:cNvSpPr>
          <p:nvPr>
            <p:ph type="title"/>
          </p:nvPr>
        </p:nvSpPr>
        <p:spPr>
          <a:xfrm>
            <a:off x="838201" y="365125"/>
            <a:ext cx="5251316" cy="1807305"/>
          </a:xfrm>
        </p:spPr>
        <p:txBody>
          <a:bodyPr>
            <a:normAutofit/>
          </a:bodyPr>
          <a:lstStyle/>
          <a:p>
            <a:r>
              <a:rPr lang="es-ES" sz="3400">
                <a:effectLst/>
                <a:latin typeface="Calibri" panose="020F0502020204030204" pitchFamily="34" charset="0"/>
                <a:ea typeface="Calibri" panose="020F0502020204030204" pitchFamily="34" charset="0"/>
                <a:cs typeface="Arial" panose="020B0604020202020204" pitchFamily="34" charset="0"/>
              </a:rPr>
              <a:t>Historia y evolución de la IA en la ciencia y la tecnología.</a:t>
            </a:r>
            <a:br>
              <a:rPr lang="es-ES" sz="3400">
                <a:effectLst/>
                <a:latin typeface="Calibri" panose="020F0502020204030204" pitchFamily="34" charset="0"/>
                <a:ea typeface="Calibri" panose="020F0502020204030204" pitchFamily="34" charset="0"/>
                <a:cs typeface="Arial" panose="020B0604020202020204" pitchFamily="34" charset="0"/>
              </a:rPr>
            </a:br>
            <a:endParaRPr lang="en-US" sz="3400"/>
          </a:p>
        </p:txBody>
      </p:sp>
      <p:sp>
        <p:nvSpPr>
          <p:cNvPr id="3" name="Marcador de contenido 2">
            <a:extLst>
              <a:ext uri="{FF2B5EF4-FFF2-40B4-BE49-F238E27FC236}">
                <a16:creationId xmlns:a16="http://schemas.microsoft.com/office/drawing/2014/main" id="{7782EE20-6DF1-DE28-100A-80F31BC0F034}"/>
              </a:ext>
            </a:extLst>
          </p:cNvPr>
          <p:cNvSpPr>
            <a:spLocks noGrp="1"/>
          </p:cNvSpPr>
          <p:nvPr>
            <p:ph idx="1"/>
          </p:nvPr>
        </p:nvSpPr>
        <p:spPr>
          <a:xfrm>
            <a:off x="838200" y="2333297"/>
            <a:ext cx="4619621" cy="3843666"/>
          </a:xfrm>
        </p:spPr>
        <p:txBody>
          <a:bodyPr>
            <a:normAutofit/>
          </a:bodyPr>
          <a:lstStyle/>
          <a:p>
            <a:r>
              <a:rPr lang="es-ES" sz="2000" b="0" i="1">
                <a:effectLst/>
                <a:latin typeface="Rubik"/>
              </a:rPr>
              <a:t>En 1950, el matemático Alan Turing se hizo una pregunta: «¿Pueden pensar las máquinas?». De hecho, esta simple pregunta transformaría el mundo.</a:t>
            </a:r>
            <a:endParaRPr lang="es-ES" sz="2000" b="0" i="0">
              <a:effectLst/>
              <a:latin typeface="Rubik"/>
            </a:endParaRPr>
          </a:p>
          <a:p>
            <a:r>
              <a:rPr lang="es-ES" sz="2000" b="0" i="0">
                <a:effectLst/>
                <a:latin typeface="Rubik"/>
              </a:rPr>
              <a:t>El artículo de Alan Turing «Computing Machinery and Intelligence» y el consiguiente </a:t>
            </a:r>
            <a:r>
              <a:rPr lang="es-ES" sz="2000" b="1" i="0">
                <a:effectLst/>
                <a:latin typeface="Rubik"/>
              </a:rPr>
              <a:t>«Test de Turing»</a:t>
            </a:r>
            <a:r>
              <a:rPr lang="es-ES" sz="2000" b="0" i="0">
                <a:effectLst/>
                <a:latin typeface="Rubik"/>
              </a:rPr>
              <a:t> sentaron las bases de la inteligencia artificial, su visión y sus objetivos.</a:t>
            </a:r>
          </a:p>
          <a:p>
            <a:endParaRPr lang="en-US" sz="2000"/>
          </a:p>
        </p:txBody>
      </p:sp>
      <p:pic>
        <p:nvPicPr>
          <p:cNvPr id="1026" name="Picture 2" descr="Cuánto sabes sobre Alan Turing?">
            <a:extLst>
              <a:ext uri="{FF2B5EF4-FFF2-40B4-BE49-F238E27FC236}">
                <a16:creationId xmlns:a16="http://schemas.microsoft.com/office/drawing/2014/main" id="{E11FA34D-B9FC-E4AC-E22E-0885B93953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6266"/>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683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6873E-B49E-410D-99BC-3BB3DA8FD190}"/>
              </a:ext>
            </a:extLst>
          </p:cNvPr>
          <p:cNvSpPr>
            <a:spLocks noGrp="1"/>
          </p:cNvSpPr>
          <p:nvPr>
            <p:ph type="title"/>
          </p:nvPr>
        </p:nvSpPr>
        <p:spPr/>
        <p:txBody>
          <a:bodyPr/>
          <a:lstStyle/>
          <a:p>
            <a:r>
              <a:rPr lang="es-ES" dirty="0"/>
              <a:t>¿Qué modelo teórico?</a:t>
            </a:r>
            <a:endParaRPr lang="en-US" dirty="0"/>
          </a:p>
        </p:txBody>
      </p:sp>
      <p:sp>
        <p:nvSpPr>
          <p:cNvPr id="3" name="Marcador de contenido 2">
            <a:extLst>
              <a:ext uri="{FF2B5EF4-FFF2-40B4-BE49-F238E27FC236}">
                <a16:creationId xmlns:a16="http://schemas.microsoft.com/office/drawing/2014/main" id="{929C7453-0D36-468F-86B3-B56E2EBB3156}"/>
              </a:ext>
            </a:extLst>
          </p:cNvPr>
          <p:cNvSpPr>
            <a:spLocks noGrp="1"/>
          </p:cNvSpPr>
          <p:nvPr>
            <p:ph idx="1"/>
          </p:nvPr>
        </p:nvSpPr>
        <p:spPr/>
        <p:txBody>
          <a:bodyPr/>
          <a:lstStyle/>
          <a:p>
            <a:r>
              <a:rPr lang="es-ES" dirty="0"/>
              <a:t>- variable 1</a:t>
            </a:r>
          </a:p>
          <a:p>
            <a:r>
              <a:rPr lang="es-ES" dirty="0"/>
              <a:t>- variable 2</a:t>
            </a:r>
            <a:endParaRPr lang="en-US" dirty="0"/>
          </a:p>
        </p:txBody>
      </p:sp>
    </p:spTree>
    <p:extLst>
      <p:ext uri="{BB962C8B-B14F-4D97-AF65-F5344CB8AC3E}">
        <p14:creationId xmlns:p14="http://schemas.microsoft.com/office/powerpoint/2010/main" val="4289477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rtificial Neural Network: The Brain Behind Today&amp;#39;s Smart Technology">
            <a:extLst>
              <a:ext uri="{FF2B5EF4-FFF2-40B4-BE49-F238E27FC236}">
                <a16:creationId xmlns:a16="http://schemas.microsoft.com/office/drawing/2014/main" id="{8AF0FA01-3DC9-4474-B601-C4C03F25E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523" y="2873324"/>
            <a:ext cx="6607277" cy="3303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074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Modelos Transteórico, Prochaska y Diclemente timeline | Timetoast">
            <a:extLst>
              <a:ext uri="{FF2B5EF4-FFF2-40B4-BE49-F238E27FC236}">
                <a16:creationId xmlns:a16="http://schemas.microsoft.com/office/drawing/2014/main" id="{1D9527DC-3FCC-47CD-A3E9-1539ADDCE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573" y="1027906"/>
            <a:ext cx="45339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Maltrato Infantil | psicoterapeutas.eu">
            <a:extLst>
              <a:ext uri="{FF2B5EF4-FFF2-40B4-BE49-F238E27FC236}">
                <a16:creationId xmlns:a16="http://schemas.microsoft.com/office/drawing/2014/main" id="{D837722F-7F60-4E7F-9776-07CE3125C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317437"/>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Embarazo en la adolescencia: causas y riesgos del embarazo">
            <a:extLst>
              <a:ext uri="{FF2B5EF4-FFF2-40B4-BE49-F238E27FC236}">
                <a16:creationId xmlns:a16="http://schemas.microsoft.com/office/drawing/2014/main" id="{5806F2AD-04B8-454B-AFCC-44D40ABE6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881" y="1027906"/>
            <a:ext cx="2950640" cy="196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399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STAI, Cuestionario De Ansiedad Estado-Rasgo de Spielberger, Charles D. /  Gorsuch, R. L. / Lushene, R. E. 978-84-7174-906-2">
            <a:extLst>
              <a:ext uri="{FF2B5EF4-FFF2-40B4-BE49-F238E27FC236}">
                <a16:creationId xmlns:a16="http://schemas.microsoft.com/office/drawing/2014/main" id="{C34AAF1A-F95D-4BD2-8067-3B0C06331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8103" y="1023646"/>
            <a:ext cx="3395794" cy="481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822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86FFE7-A54C-4664-BF73-E26F9DC4E496}"/>
              </a:ext>
            </a:extLst>
          </p:cNvPr>
          <p:cNvSpPr>
            <a:spLocks noGrp="1"/>
          </p:cNvSpPr>
          <p:nvPr>
            <p:ph type="title"/>
          </p:nvPr>
        </p:nvSpPr>
        <p:spPr/>
        <p:txBody>
          <a:bodyPr/>
          <a:lstStyle/>
          <a:p>
            <a:r>
              <a:rPr lang="es-ES" dirty="0"/>
              <a:t>Pero cómo diantres funciona.</a:t>
            </a:r>
            <a:endParaRPr lang="en-US" dirty="0"/>
          </a:p>
        </p:txBody>
      </p:sp>
      <p:pic>
        <p:nvPicPr>
          <p:cNvPr id="1026" name="Picture 2" descr="Los mejores coches eléctricos baratos 2024 | Guía de compra | Comparativa">
            <a:extLst>
              <a:ext uri="{FF2B5EF4-FFF2-40B4-BE49-F238E27FC236}">
                <a16:creationId xmlns:a16="http://schemas.microsoft.com/office/drawing/2014/main" id="{8539F66E-A740-A03E-E3AE-FA45065BBC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1345" y="1690688"/>
            <a:ext cx="8169310" cy="459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71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upo 3">
            <a:extLst>
              <a:ext uri="{FF2B5EF4-FFF2-40B4-BE49-F238E27FC236}">
                <a16:creationId xmlns:a16="http://schemas.microsoft.com/office/drawing/2014/main" id="{619BE831-9CF8-96DD-B019-053A20AB6EB2}"/>
              </a:ext>
            </a:extLst>
          </p:cNvPr>
          <p:cNvGrpSpPr/>
          <p:nvPr/>
        </p:nvGrpSpPr>
        <p:grpSpPr>
          <a:xfrm>
            <a:off x="1627055" y="643467"/>
            <a:ext cx="8937889" cy="5571065"/>
            <a:chOff x="3476625" y="246635"/>
            <a:chExt cx="6576551" cy="4099223"/>
          </a:xfrm>
        </p:grpSpPr>
        <p:pic>
          <p:nvPicPr>
            <p:cNvPr id="2" name="Picture 2" descr="Train and Test datasets in Machine Learning - Javatpoint">
              <a:extLst>
                <a:ext uri="{FF2B5EF4-FFF2-40B4-BE49-F238E27FC236}">
                  <a16:creationId xmlns:a16="http://schemas.microsoft.com/office/drawing/2014/main" id="{1E2B1736-2BA1-2796-16FA-A784F6CC7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625" y="246635"/>
              <a:ext cx="5238750" cy="16954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Entrenamiento de atletas con entrenador personal en la pista de atletismo  en la luz de la mañana mujeres activas de fitness | Foto Premium">
              <a:extLst>
                <a:ext uri="{FF2B5EF4-FFF2-40B4-BE49-F238E27FC236}">
                  <a16:creationId xmlns:a16="http://schemas.microsoft.com/office/drawing/2014/main" id="{277E8A67-020B-136C-D1C1-646E4BE54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408" y="2047875"/>
              <a:ext cx="3441477" cy="22979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altador francés Assoumani, listo para Campeonato &quot;más emocionante&quot; de  historia">
              <a:extLst>
                <a:ext uri="{FF2B5EF4-FFF2-40B4-BE49-F238E27FC236}">
                  <a16:creationId xmlns:a16="http://schemas.microsoft.com/office/drawing/2014/main" id="{E3E07B79-8FE1-12A2-71D7-ED4B08731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885" y="2047875"/>
              <a:ext cx="3060291" cy="20401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2496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AB59FC-84E4-2FCC-ECE8-9533F1A8C7D4}"/>
              </a:ext>
            </a:extLst>
          </p:cNvPr>
          <p:cNvSpPr>
            <a:spLocks noGrp="1"/>
          </p:cNvSpPr>
          <p:nvPr>
            <p:ph type="title"/>
          </p:nvPr>
        </p:nvSpPr>
        <p:spPr/>
        <p:txBody>
          <a:bodyPr/>
          <a:lstStyle/>
          <a:p>
            <a:r>
              <a:rPr lang="es-ES" dirty="0"/>
              <a:t>Cómo entrenamos a una máquina.</a:t>
            </a:r>
          </a:p>
        </p:txBody>
      </p:sp>
      <p:pic>
        <p:nvPicPr>
          <p:cNvPr id="2050" name="Picture 2" descr="The Crucial Role of Data Preprocessing in Machine Learning | by Parth  Sojitra | Medium">
            <a:extLst>
              <a:ext uri="{FF2B5EF4-FFF2-40B4-BE49-F238E27FC236}">
                <a16:creationId xmlns:a16="http://schemas.microsoft.com/office/drawing/2014/main" id="{428081C9-0A9F-95A4-BEF6-63B304AE6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559" y="1690688"/>
            <a:ext cx="7486881" cy="4566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893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enguin dataset : The new Iris">
            <a:extLst>
              <a:ext uri="{FF2B5EF4-FFF2-40B4-BE49-F238E27FC236}">
                <a16:creationId xmlns:a16="http://schemas.microsoft.com/office/drawing/2014/main" id="{3534E08C-EFBF-3B06-3EF3-24F0ED31B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 y="0"/>
            <a:ext cx="1149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3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almerpenguins R data package • palmerpenguins">
            <a:extLst>
              <a:ext uri="{FF2B5EF4-FFF2-40B4-BE49-F238E27FC236}">
                <a16:creationId xmlns:a16="http://schemas.microsoft.com/office/drawing/2014/main" id="{A8B094EC-CA99-FCD7-8620-5EE393412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0"/>
            <a:ext cx="9601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024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re Machine Learning Memes Lying to You?: A Mathematica Investigation | by  Dr Stuart Woolley | The Startup | Medium">
            <a:extLst>
              <a:ext uri="{FF2B5EF4-FFF2-40B4-BE49-F238E27FC236}">
                <a16:creationId xmlns:a16="http://schemas.microsoft.com/office/drawing/2014/main" id="{0E053B71-79AE-4A09-91DC-B53C723FE1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437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7D6065-DFF9-2C18-CA94-82CCA95D4E38}"/>
              </a:ext>
            </a:extLst>
          </p:cNvPr>
          <p:cNvPicPr>
            <a:picLocks noChangeAspect="1"/>
          </p:cNvPicPr>
          <p:nvPr/>
        </p:nvPicPr>
        <p:blipFill rotWithShape="1">
          <a:blip r:embed="rId2">
            <a:duotone>
              <a:schemeClr val="bg2">
                <a:shade val="45000"/>
                <a:satMod val="135000"/>
              </a:schemeClr>
              <a:prstClr val="white"/>
            </a:duotone>
          </a:blip>
          <a:srcRect t="7680" b="8050"/>
          <a:stretch/>
        </p:blipFill>
        <p:spPr>
          <a:xfrm>
            <a:off x="20" y="10"/>
            <a:ext cx="12191980" cy="6857990"/>
          </a:xfrm>
          <a:prstGeom prst="rect">
            <a:avLst/>
          </a:prstGeom>
        </p:spPr>
      </p:pic>
      <p:sp>
        <p:nvSpPr>
          <p:cNvPr id="2" name="Título 1">
            <a:extLst>
              <a:ext uri="{FF2B5EF4-FFF2-40B4-BE49-F238E27FC236}">
                <a16:creationId xmlns:a16="http://schemas.microsoft.com/office/drawing/2014/main" id="{5A1769C2-2A42-C00D-AB11-067A8F4E5557}"/>
              </a:ext>
            </a:extLst>
          </p:cNvPr>
          <p:cNvSpPr>
            <a:spLocks noGrp="1"/>
          </p:cNvSpPr>
          <p:nvPr>
            <p:ph type="title"/>
          </p:nvPr>
        </p:nvSpPr>
        <p:spPr>
          <a:xfrm>
            <a:off x="838200" y="365125"/>
            <a:ext cx="10515600" cy="1325563"/>
          </a:xfrm>
        </p:spPr>
        <p:txBody>
          <a:bodyPr>
            <a:normAutofit/>
          </a:bodyPr>
          <a:lstStyle/>
          <a:p>
            <a:r>
              <a:rPr lang="en-US" dirty="0"/>
              <a:t>Antes </a:t>
            </a:r>
            <a:r>
              <a:rPr lang="en-US" dirty="0" err="1"/>
              <a:t>fue</a:t>
            </a:r>
            <a:r>
              <a:rPr lang="en-US" dirty="0"/>
              <a:t> </a:t>
            </a:r>
            <a:r>
              <a:rPr lang="en-US" dirty="0" err="1"/>
              <a:t>necesario</a:t>
            </a:r>
            <a:r>
              <a:rPr lang="en-US" dirty="0"/>
              <a:t> </a:t>
            </a:r>
            <a:r>
              <a:rPr lang="en-US" dirty="0" err="1"/>
              <a:t>construir</a:t>
            </a:r>
            <a:r>
              <a:rPr lang="en-US" dirty="0"/>
              <a:t> un </a:t>
            </a:r>
            <a:r>
              <a:rPr lang="en-US" dirty="0" err="1"/>
              <a:t>ordenador</a:t>
            </a:r>
            <a:r>
              <a:rPr lang="en-US" dirty="0"/>
              <a:t>.</a:t>
            </a:r>
          </a:p>
        </p:txBody>
      </p:sp>
      <p:graphicFrame>
        <p:nvGraphicFramePr>
          <p:cNvPr id="5" name="Marcador de contenido 2">
            <a:extLst>
              <a:ext uri="{FF2B5EF4-FFF2-40B4-BE49-F238E27FC236}">
                <a16:creationId xmlns:a16="http://schemas.microsoft.com/office/drawing/2014/main" id="{40634BEE-8932-6C75-4B95-2AC113198D0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845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829B5-38D9-015F-5BC4-369EF7FEE1F0}"/>
              </a:ext>
            </a:extLst>
          </p:cNvPr>
          <p:cNvSpPr>
            <a:spLocks noGrp="1"/>
          </p:cNvSpPr>
          <p:nvPr>
            <p:ph type="title"/>
          </p:nvPr>
        </p:nvSpPr>
        <p:spPr/>
        <p:txBody>
          <a:bodyPr/>
          <a:lstStyle/>
          <a:p>
            <a:r>
              <a:rPr lang="es-ES" dirty="0"/>
              <a:t>¿Cómo predecir el fracaso escolar?</a:t>
            </a:r>
          </a:p>
        </p:txBody>
      </p:sp>
    </p:spTree>
    <p:extLst>
      <p:ext uri="{BB962C8B-B14F-4D97-AF65-F5344CB8AC3E}">
        <p14:creationId xmlns:p14="http://schemas.microsoft.com/office/powerpoint/2010/main" val="1236039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863744-6E8A-F9CC-E2CE-6A0F2A538DF0}"/>
              </a:ext>
            </a:extLst>
          </p:cNvPr>
          <p:cNvSpPr>
            <a:spLocks noGrp="1"/>
          </p:cNvSpPr>
          <p:nvPr>
            <p:ph type="title"/>
          </p:nvPr>
        </p:nvSpPr>
        <p:spPr/>
        <p:txBody>
          <a:bodyPr/>
          <a:lstStyle/>
          <a:p>
            <a:r>
              <a:rPr lang="es-ES" dirty="0"/>
              <a:t>Tres algoritmos para empezar.</a:t>
            </a:r>
          </a:p>
        </p:txBody>
      </p:sp>
      <p:sp>
        <p:nvSpPr>
          <p:cNvPr id="3" name="Marcador de contenido 2">
            <a:extLst>
              <a:ext uri="{FF2B5EF4-FFF2-40B4-BE49-F238E27FC236}">
                <a16:creationId xmlns:a16="http://schemas.microsoft.com/office/drawing/2014/main" id="{13550986-901D-6983-4470-3E52257D49C6}"/>
              </a:ext>
            </a:extLst>
          </p:cNvPr>
          <p:cNvSpPr>
            <a:spLocks noGrp="1"/>
          </p:cNvSpPr>
          <p:nvPr>
            <p:ph idx="1"/>
          </p:nvPr>
        </p:nvSpPr>
        <p:spPr/>
        <p:txBody>
          <a:bodyPr/>
          <a:lstStyle/>
          <a:p>
            <a:r>
              <a:rPr lang="es-ES" dirty="0"/>
              <a:t>Redes neuronales artificiales</a:t>
            </a:r>
          </a:p>
          <a:p>
            <a:r>
              <a:rPr lang="es-ES" dirty="0" err="1"/>
              <a:t>Random</a:t>
            </a:r>
            <a:r>
              <a:rPr lang="es-ES" dirty="0"/>
              <a:t> Forest</a:t>
            </a:r>
          </a:p>
          <a:p>
            <a:r>
              <a:rPr lang="es-ES" dirty="0"/>
              <a:t>Regresiones</a:t>
            </a:r>
          </a:p>
        </p:txBody>
      </p:sp>
    </p:spTree>
    <p:extLst>
      <p:ext uri="{BB962C8B-B14F-4D97-AF65-F5344CB8AC3E}">
        <p14:creationId xmlns:p14="http://schemas.microsoft.com/office/powerpoint/2010/main" val="15217450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506967-CD19-4509-8067-56067ABF70B6}"/>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9965701F-5832-406E-880B-8E6EEABED208}"/>
              </a:ext>
            </a:extLst>
          </p:cNvPr>
          <p:cNvSpPr>
            <a:spLocks noGrp="1"/>
          </p:cNvSpPr>
          <p:nvPr>
            <p:ph idx="1"/>
          </p:nvPr>
        </p:nvSpPr>
        <p:spPr/>
        <p:txBody>
          <a:bodyPr/>
          <a:lstStyle/>
          <a:p>
            <a:endParaRPr lang="en-US" dirty="0"/>
          </a:p>
        </p:txBody>
      </p:sp>
      <p:pic>
        <p:nvPicPr>
          <p:cNvPr id="6" name="Picture 2" descr="Neural Networks 4: McCulloch &amp; Pitts neuron - YouTube">
            <a:extLst>
              <a:ext uri="{FF2B5EF4-FFF2-40B4-BE49-F238E27FC236}">
                <a16:creationId xmlns:a16="http://schemas.microsoft.com/office/drawing/2014/main" id="{F4FE5193-6802-4932-A166-399952005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113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B41ACE-3199-47BB-B9E7-48A3DDE3A199}"/>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50926826-0B68-4750-A9CA-332E54BA7538}"/>
              </a:ext>
            </a:extLst>
          </p:cNvPr>
          <p:cNvSpPr>
            <a:spLocks noGrp="1"/>
          </p:cNvSpPr>
          <p:nvPr>
            <p:ph idx="1"/>
          </p:nvPr>
        </p:nvSpPr>
        <p:spPr/>
        <p:txBody>
          <a:bodyPr/>
          <a:lstStyle/>
          <a:p>
            <a:endParaRPr lang="en-US"/>
          </a:p>
        </p:txBody>
      </p:sp>
      <p:pic>
        <p:nvPicPr>
          <p:cNvPr id="20482" name="Picture 2" descr="Neural Networks. As mentioned in my previous blog… | by Siddharth Kalla |  Nerd For Tech | Medium">
            <a:extLst>
              <a:ext uri="{FF2B5EF4-FFF2-40B4-BE49-F238E27FC236}">
                <a16:creationId xmlns:a16="http://schemas.microsoft.com/office/drawing/2014/main" id="{C14B9B3C-F165-4B99-9743-D62A90F8B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43138"/>
            <a:ext cx="7620000" cy="2371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7241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rtificial Neuron – TechTalks">
            <a:extLst>
              <a:ext uri="{FF2B5EF4-FFF2-40B4-BE49-F238E27FC236}">
                <a16:creationId xmlns:a16="http://schemas.microsoft.com/office/drawing/2014/main" id="{2BB915D7-A435-4D50-AF7C-733503F1C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617"/>
            <a:ext cx="1219200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891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E72588-0315-45BE-8F11-A3354205583A}"/>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35C6BD81-9F52-4888-9C3F-C6FC8D54E058}"/>
              </a:ext>
            </a:extLst>
          </p:cNvPr>
          <p:cNvSpPr>
            <a:spLocks noGrp="1"/>
          </p:cNvSpPr>
          <p:nvPr>
            <p:ph idx="1"/>
          </p:nvPr>
        </p:nvSpPr>
        <p:spPr/>
        <p:txBody>
          <a:bodyPr/>
          <a:lstStyle/>
          <a:p>
            <a:endParaRPr lang="en-US"/>
          </a:p>
        </p:txBody>
      </p:sp>
      <p:pic>
        <p:nvPicPr>
          <p:cNvPr id="19458" name="Picture 2" descr="An Introduction to Multi-layer Perceptron and Artificial Neural Networks  with Python — DataSklr">
            <a:extLst>
              <a:ext uri="{FF2B5EF4-FFF2-40B4-BE49-F238E27FC236}">
                <a16:creationId xmlns:a16="http://schemas.microsoft.com/office/drawing/2014/main" id="{767865C5-113C-452D-8AB7-2E5672B2E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8288" y="0"/>
            <a:ext cx="4033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91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B845A3-27A1-4ADE-839F-8EB771D12C91}"/>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0AD7ABED-A16F-49B9-8493-B899DF6FF525}"/>
              </a:ext>
            </a:extLst>
          </p:cNvPr>
          <p:cNvSpPr>
            <a:spLocks noGrp="1"/>
          </p:cNvSpPr>
          <p:nvPr>
            <p:ph idx="1"/>
          </p:nvPr>
        </p:nvSpPr>
        <p:spPr/>
        <p:txBody>
          <a:bodyPr/>
          <a:lstStyle/>
          <a:p>
            <a:endParaRPr lang="en-US"/>
          </a:p>
        </p:txBody>
      </p:sp>
      <p:pic>
        <p:nvPicPr>
          <p:cNvPr id="4" name="Picture 2" descr="types of artificial neural networks">
            <a:extLst>
              <a:ext uri="{FF2B5EF4-FFF2-40B4-BE49-F238E27FC236}">
                <a16:creationId xmlns:a16="http://schemas.microsoft.com/office/drawing/2014/main" id="{499B3CAB-D34A-4410-8A42-2FC1FC42BC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06"/>
          <a:stretch/>
        </p:blipFill>
        <p:spPr bwMode="auto">
          <a:xfrm>
            <a:off x="2231676" y="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Elipse 4">
            <a:extLst>
              <a:ext uri="{FF2B5EF4-FFF2-40B4-BE49-F238E27FC236}">
                <a16:creationId xmlns:a16="http://schemas.microsoft.com/office/drawing/2014/main" id="{0A4C995D-CA5F-4789-8D4E-734E58489EE4}"/>
              </a:ext>
            </a:extLst>
          </p:cNvPr>
          <p:cNvSpPr/>
          <p:nvPr/>
        </p:nvSpPr>
        <p:spPr>
          <a:xfrm>
            <a:off x="4545367" y="1029810"/>
            <a:ext cx="3098307" cy="2399190"/>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627625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C84E7E1-2EE6-1A79-E566-766B9351D14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Primero los árboles</a:t>
            </a:r>
          </a:p>
        </p:txBody>
      </p:sp>
      <p:pic>
        <p:nvPicPr>
          <p:cNvPr id="6" name="Graphic 5" descr="Deciduous tree">
            <a:extLst>
              <a:ext uri="{FF2B5EF4-FFF2-40B4-BE49-F238E27FC236}">
                <a16:creationId xmlns:a16="http://schemas.microsoft.com/office/drawing/2014/main" id="{AC27401A-90B5-C068-3978-93FBF1A8C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98900" y="1675227"/>
            <a:ext cx="4394199" cy="4394199"/>
          </a:xfrm>
          <a:prstGeom prst="rect">
            <a:avLst/>
          </a:prstGeom>
        </p:spPr>
      </p:pic>
    </p:spTree>
    <p:extLst>
      <p:ext uri="{BB962C8B-B14F-4D97-AF65-F5344CB8AC3E}">
        <p14:creationId xmlns:p14="http://schemas.microsoft.com/office/powerpoint/2010/main" val="273333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ítulo 3">
            <a:extLst>
              <a:ext uri="{FF2B5EF4-FFF2-40B4-BE49-F238E27FC236}">
                <a16:creationId xmlns:a16="http://schemas.microsoft.com/office/drawing/2014/main" id="{392B4E1E-DFCA-108C-E016-CD33EA7EA93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¿Te damos una hipoteca?</a:t>
            </a:r>
          </a:p>
        </p:txBody>
      </p:sp>
      <p:pic>
        <p:nvPicPr>
          <p:cNvPr id="5" name="Imagen 4">
            <a:extLst>
              <a:ext uri="{FF2B5EF4-FFF2-40B4-BE49-F238E27FC236}">
                <a16:creationId xmlns:a16="http://schemas.microsoft.com/office/drawing/2014/main" id="{88E36450-A7FB-4E2E-80D1-274796F6B33D}"/>
              </a:ext>
            </a:extLst>
          </p:cNvPr>
          <p:cNvPicPr>
            <a:picLocks noChangeAspect="1"/>
          </p:cNvPicPr>
          <p:nvPr/>
        </p:nvPicPr>
        <p:blipFill rotWithShape="1">
          <a:blip r:embed="rId2"/>
          <a:srcRect l="29833" t="32148" r="30500" b="18074"/>
          <a:stretch/>
        </p:blipFill>
        <p:spPr>
          <a:xfrm>
            <a:off x="4777316" y="1034655"/>
            <a:ext cx="6780700" cy="4786361"/>
          </a:xfrm>
          <a:prstGeom prst="rect">
            <a:avLst/>
          </a:prstGeom>
        </p:spPr>
      </p:pic>
    </p:spTree>
    <p:extLst>
      <p:ext uri="{BB962C8B-B14F-4D97-AF65-F5344CB8AC3E}">
        <p14:creationId xmlns:p14="http://schemas.microsoft.com/office/powerpoint/2010/main" val="700314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descr="Diagrama&#10;&#10;Descripción generada automáticamente con confianza media">
            <a:extLst>
              <a:ext uri="{FF2B5EF4-FFF2-40B4-BE49-F238E27FC236}">
                <a16:creationId xmlns:a16="http://schemas.microsoft.com/office/drawing/2014/main" id="{152BDFFB-3030-CB76-BDF9-CB855A6A1723}"/>
              </a:ext>
            </a:extLst>
          </p:cNvPr>
          <p:cNvPicPr>
            <a:picLocks noChangeAspect="1"/>
          </p:cNvPicPr>
          <p:nvPr/>
        </p:nvPicPr>
        <p:blipFill rotWithShape="1">
          <a:blip r:embed="rId2"/>
          <a:srcRect l="29833" t="32148" r="30500" b="18074"/>
          <a:stretch/>
        </p:blipFill>
        <p:spPr>
          <a:xfrm>
            <a:off x="279143" y="1586080"/>
            <a:ext cx="5221625" cy="3685841"/>
          </a:xfrm>
          <a:prstGeom prst="rect">
            <a:avLst/>
          </a:prstGeom>
        </p:spPr>
      </p:pic>
      <p:sp>
        <p:nvSpPr>
          <p:cNvPr id="3" name="Marcador de contenido 2">
            <a:extLst>
              <a:ext uri="{FF2B5EF4-FFF2-40B4-BE49-F238E27FC236}">
                <a16:creationId xmlns:a16="http://schemas.microsoft.com/office/drawing/2014/main" id="{96A22383-AC75-62F1-5691-435119C42863}"/>
              </a:ext>
            </a:extLst>
          </p:cNvPr>
          <p:cNvSpPr>
            <a:spLocks noGrp="1"/>
          </p:cNvSpPr>
          <p:nvPr>
            <p:ph idx="1"/>
          </p:nvPr>
        </p:nvSpPr>
        <p:spPr>
          <a:xfrm>
            <a:off x="6640233" y="855222"/>
            <a:ext cx="4434721" cy="3710427"/>
          </a:xfrm>
        </p:spPr>
        <p:txBody>
          <a:bodyPr anchor="t">
            <a:noAutofit/>
          </a:bodyPr>
          <a:lstStyle/>
          <a:p>
            <a:pPr marL="0" indent="0" algn="just">
              <a:buNone/>
            </a:pPr>
            <a:r>
              <a:rPr lang="es-ES" sz="2500" dirty="0">
                <a:solidFill>
                  <a:schemeClr val="tx1">
                    <a:alpha val="80000"/>
                  </a:schemeClr>
                </a:solidFill>
              </a:rPr>
              <a:t>Para obtener un resultado para un objeto de entrada específico, por ejemplo, una persona que solicita un crédito, el proceso de decisión parte del nodo raíz y recorre el árbol hasta llegar a una hoja que contiene el resultado. En cada nodo, el camino a seguir depende del valor de la característica para el objeto de entrada específico. En la figura 3, por ejemplo, el proceso camina hacia la izquierda si la persona tiene unos ingresos inferiores a 3000.</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841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D3EDF3-3F49-A1F7-7055-091380FC0940}"/>
              </a:ext>
            </a:extLst>
          </p:cNvPr>
          <p:cNvSpPr>
            <a:spLocks noGrp="1"/>
          </p:cNvSpPr>
          <p:nvPr>
            <p:ph type="title"/>
          </p:nvPr>
        </p:nvSpPr>
        <p:spPr/>
        <p:txBody>
          <a:bodyPr/>
          <a:lstStyle/>
          <a:p>
            <a:r>
              <a:rPr lang="en-US" dirty="0"/>
              <a:t>Como no, </a:t>
            </a:r>
            <a:r>
              <a:rPr lang="en-US" dirty="0" err="1"/>
              <a:t>todo</a:t>
            </a:r>
            <a:r>
              <a:rPr lang="en-US" dirty="0"/>
              <a:t> </a:t>
            </a:r>
            <a:r>
              <a:rPr lang="en-US" dirty="0" err="1"/>
              <a:t>esto</a:t>
            </a:r>
            <a:r>
              <a:rPr lang="en-US" dirty="0"/>
              <a:t> </a:t>
            </a:r>
            <a:r>
              <a:rPr lang="en-US" dirty="0" err="1"/>
              <a:t>tuvo</a:t>
            </a:r>
            <a:r>
              <a:rPr lang="en-US" dirty="0"/>
              <a:t> un </a:t>
            </a:r>
            <a:r>
              <a:rPr lang="en-US" dirty="0" err="1"/>
              <a:t>origen</a:t>
            </a:r>
            <a:r>
              <a:rPr lang="en-US" dirty="0"/>
              <a:t> </a:t>
            </a:r>
            <a:r>
              <a:rPr lang="en-US" dirty="0" err="1"/>
              <a:t>militar</a:t>
            </a:r>
            <a:endParaRPr lang="en-US" dirty="0"/>
          </a:p>
        </p:txBody>
      </p:sp>
      <p:pic>
        <p:nvPicPr>
          <p:cNvPr id="2050" name="Picture 2" descr="Alan Turing: El descifrado de la máquina Enigma &gt;&gt; El Año de ...">
            <a:extLst>
              <a:ext uri="{FF2B5EF4-FFF2-40B4-BE49-F238E27FC236}">
                <a16:creationId xmlns:a16="http://schemas.microsoft.com/office/drawing/2014/main" id="{EF2813EC-B92A-1C96-435F-6D6613F5FE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7654" y="2043063"/>
            <a:ext cx="4799863" cy="366059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o 4">
            <a:extLst>
              <a:ext uri="{FF2B5EF4-FFF2-40B4-BE49-F238E27FC236}">
                <a16:creationId xmlns:a16="http://schemas.microsoft.com/office/drawing/2014/main" id="{4CCB1A74-AFCC-8E66-AB77-8B0CA0A6E259}"/>
              </a:ext>
            </a:extLst>
          </p:cNvPr>
          <p:cNvGrpSpPr/>
          <p:nvPr/>
        </p:nvGrpSpPr>
        <p:grpSpPr>
          <a:xfrm>
            <a:off x="2252073" y="3243444"/>
            <a:ext cx="3843927" cy="3144689"/>
            <a:chOff x="2252073" y="3243444"/>
            <a:chExt cx="3843927" cy="3144689"/>
          </a:xfrm>
        </p:grpSpPr>
        <p:pic>
          <p:nvPicPr>
            <p:cNvPr id="2052" name="Picture 4" descr="Foto">
              <a:extLst>
                <a:ext uri="{FF2B5EF4-FFF2-40B4-BE49-F238E27FC236}">
                  <a16:creationId xmlns:a16="http://schemas.microsoft.com/office/drawing/2014/main" id="{DF8F4A50-2CBB-6CF4-15A0-9B84FB8F2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073" y="3635691"/>
              <a:ext cx="3843927" cy="275244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17A532D0-FA4C-C31D-BF0A-8BCD729F3A8E}"/>
                </a:ext>
              </a:extLst>
            </p:cNvPr>
            <p:cNvSpPr txBox="1"/>
            <p:nvPr/>
          </p:nvSpPr>
          <p:spPr>
            <a:xfrm>
              <a:off x="3527473" y="3243444"/>
              <a:ext cx="1503104" cy="369332"/>
            </a:xfrm>
            <a:prstGeom prst="rect">
              <a:avLst/>
            </a:prstGeom>
            <a:noFill/>
          </p:spPr>
          <p:txBody>
            <a:bodyPr wrap="none" rtlCol="0">
              <a:spAutoFit/>
            </a:bodyPr>
            <a:lstStyle/>
            <a:p>
              <a:r>
                <a:rPr lang="en-US" b="0" i="0" dirty="0">
                  <a:solidFill>
                    <a:srgbClr val="040C28"/>
                  </a:solidFill>
                  <a:effectLst/>
                  <a:latin typeface="Google Sans"/>
                </a:rPr>
                <a:t>Bletchley Park</a:t>
              </a:r>
              <a:endParaRPr lang="en-US" dirty="0"/>
            </a:p>
          </p:txBody>
        </p:sp>
      </p:grpSp>
    </p:spTree>
    <p:extLst>
      <p:ext uri="{BB962C8B-B14F-4D97-AF65-F5344CB8AC3E}">
        <p14:creationId xmlns:p14="http://schemas.microsoft.com/office/powerpoint/2010/main" val="27353266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649ED8D-B65C-4F7C-AC48-DAE7ADE2710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Cómo siempre tan complicado como queramos</a:t>
            </a:r>
          </a:p>
        </p:txBody>
      </p:sp>
      <p:pic>
        <p:nvPicPr>
          <p:cNvPr id="2050" name="Picture 2">
            <a:extLst>
              <a:ext uri="{FF2B5EF4-FFF2-40B4-BE49-F238E27FC236}">
                <a16:creationId xmlns:a16="http://schemas.microsoft.com/office/drawing/2014/main" id="{71D2537A-1D3B-42FE-8D9B-901FBC420E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2672769"/>
            <a:ext cx="10905066" cy="2399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150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3A861EA6-3E09-40BA-BB66-A3978F58468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Sobrevivirias al titanic?</a:t>
            </a:r>
          </a:p>
        </p:txBody>
      </p:sp>
      <p:pic>
        <p:nvPicPr>
          <p:cNvPr id="1026" name="Picture 2" descr="33 Decision Trees | Social Data Science with R">
            <a:extLst>
              <a:ext uri="{FF2B5EF4-FFF2-40B4-BE49-F238E27FC236}">
                <a16:creationId xmlns:a16="http://schemas.microsoft.com/office/drawing/2014/main" id="{D245F460-6B5F-4074-9D3D-805A3A112D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77316" y="1003736"/>
            <a:ext cx="6780700" cy="484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06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087C89-740F-46BB-9F10-1CFB66F45152}"/>
              </a:ext>
            </a:extLst>
          </p:cNvPr>
          <p:cNvSpPr>
            <a:spLocks noGrp="1"/>
          </p:cNvSpPr>
          <p:nvPr>
            <p:ph type="title"/>
          </p:nvPr>
        </p:nvSpPr>
        <p:spPr/>
        <p:txBody>
          <a:bodyPr/>
          <a:lstStyle/>
          <a:p>
            <a:r>
              <a:rPr lang="en-US" dirty="0"/>
              <a:t>Con </a:t>
            </a:r>
            <a:r>
              <a:rPr lang="en-US" dirty="0" err="1"/>
              <a:t>varios</a:t>
            </a:r>
            <a:r>
              <a:rPr lang="en-US" dirty="0"/>
              <a:t> </a:t>
            </a:r>
            <a:r>
              <a:rPr lang="en-US" dirty="0" err="1"/>
              <a:t>árboles</a:t>
            </a:r>
            <a:r>
              <a:rPr lang="en-US" dirty="0"/>
              <a:t> </a:t>
            </a:r>
            <a:r>
              <a:rPr lang="en-US" dirty="0" err="1"/>
              <a:t>hacemos</a:t>
            </a:r>
            <a:r>
              <a:rPr lang="en-US" dirty="0"/>
              <a:t> un bosque</a:t>
            </a:r>
          </a:p>
        </p:txBody>
      </p:sp>
      <p:sp>
        <p:nvSpPr>
          <p:cNvPr id="3" name="Marcador de contenido 2">
            <a:extLst>
              <a:ext uri="{FF2B5EF4-FFF2-40B4-BE49-F238E27FC236}">
                <a16:creationId xmlns:a16="http://schemas.microsoft.com/office/drawing/2014/main" id="{5942C6C8-1BE3-41C3-9549-286EEBA14202}"/>
              </a:ext>
            </a:extLst>
          </p:cNvPr>
          <p:cNvSpPr>
            <a:spLocks noGrp="1"/>
          </p:cNvSpPr>
          <p:nvPr>
            <p:ph idx="1"/>
          </p:nvPr>
        </p:nvSpPr>
        <p:spPr/>
        <p:txBody>
          <a:bodyPr/>
          <a:lstStyle/>
          <a:p>
            <a:endParaRPr lang="en-US"/>
          </a:p>
        </p:txBody>
      </p:sp>
      <p:pic>
        <p:nvPicPr>
          <p:cNvPr id="5" name="Imagen 4">
            <a:extLst>
              <a:ext uri="{FF2B5EF4-FFF2-40B4-BE49-F238E27FC236}">
                <a16:creationId xmlns:a16="http://schemas.microsoft.com/office/drawing/2014/main" id="{E63A9EAD-A620-41DB-AE30-D1D15127A48C}"/>
              </a:ext>
            </a:extLst>
          </p:cNvPr>
          <p:cNvPicPr>
            <a:picLocks noChangeAspect="1"/>
          </p:cNvPicPr>
          <p:nvPr/>
        </p:nvPicPr>
        <p:blipFill rotWithShape="1">
          <a:blip r:embed="rId2"/>
          <a:srcRect l="11667" t="32000" r="15000" b="14371"/>
          <a:stretch/>
        </p:blipFill>
        <p:spPr>
          <a:xfrm>
            <a:off x="1625600" y="2162334"/>
            <a:ext cx="8940800" cy="3677920"/>
          </a:xfrm>
          <a:prstGeom prst="rect">
            <a:avLst/>
          </a:prstGeom>
        </p:spPr>
      </p:pic>
    </p:spTree>
    <p:extLst>
      <p:ext uri="{BB962C8B-B14F-4D97-AF65-F5344CB8AC3E}">
        <p14:creationId xmlns:p14="http://schemas.microsoft.com/office/powerpoint/2010/main" val="27945114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ecision Tree vs. Random Forest - Which Algorithm Should you Use?">
            <a:extLst>
              <a:ext uri="{FF2B5EF4-FFF2-40B4-BE49-F238E27FC236}">
                <a16:creationId xmlns:a16="http://schemas.microsoft.com/office/drawing/2014/main" id="{8E296B8C-2FFD-4F5B-AAA8-FCF833CF2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8" y="1038225"/>
            <a:ext cx="7058025"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3080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51C86C-CA94-42C4-B4BB-95587E256F50}"/>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385DE7C2-9CD2-4440-BA97-066D6B868039}"/>
              </a:ext>
            </a:extLst>
          </p:cNvPr>
          <p:cNvSpPr>
            <a:spLocks noGrp="1"/>
          </p:cNvSpPr>
          <p:nvPr>
            <p:ph idx="1"/>
          </p:nvPr>
        </p:nvSpPr>
        <p:spPr>
          <a:xfrm>
            <a:off x="4905374" y="1825625"/>
            <a:ext cx="6448425" cy="4351338"/>
          </a:xfrm>
        </p:spPr>
        <p:txBody>
          <a:bodyPr/>
          <a:lstStyle/>
          <a:p>
            <a:r>
              <a:rPr lang="es-ES" dirty="0"/>
              <a:t>En comparación con el Árbol de Decisión clásico explicado anteriormente, cada árbol de un Bosque Aleatorio es un árbol débil porque no tuvo acceso a los datos completos durante el proceso de construcción. Pero todos juntos construyen un conjunto de "decisores" en el que el resultado colectivo puede crearse por votación mayoritaria en el caso de la clasificación o promediando en el caso de la regresión.</a:t>
            </a:r>
            <a:endParaRPr lang="en-US" dirty="0"/>
          </a:p>
        </p:txBody>
      </p:sp>
      <p:pic>
        <p:nvPicPr>
          <p:cNvPr id="4" name="Imagen 3">
            <a:extLst>
              <a:ext uri="{FF2B5EF4-FFF2-40B4-BE49-F238E27FC236}">
                <a16:creationId xmlns:a16="http://schemas.microsoft.com/office/drawing/2014/main" id="{CE4F4248-03C8-B21D-DD78-1875CFAF66B9}"/>
              </a:ext>
            </a:extLst>
          </p:cNvPr>
          <p:cNvPicPr>
            <a:picLocks noChangeAspect="1"/>
          </p:cNvPicPr>
          <p:nvPr/>
        </p:nvPicPr>
        <p:blipFill rotWithShape="1">
          <a:blip r:embed="rId2"/>
          <a:srcRect l="11667" t="32000" r="15000" b="14371"/>
          <a:stretch/>
        </p:blipFill>
        <p:spPr>
          <a:xfrm>
            <a:off x="27451" y="2997994"/>
            <a:ext cx="4877923" cy="2006600"/>
          </a:xfrm>
          <a:prstGeom prst="rect">
            <a:avLst/>
          </a:prstGeom>
        </p:spPr>
      </p:pic>
    </p:spTree>
    <p:extLst>
      <p:ext uri="{BB962C8B-B14F-4D97-AF65-F5344CB8AC3E}">
        <p14:creationId xmlns:p14="http://schemas.microsoft.com/office/powerpoint/2010/main" val="22970646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D135D0-8073-427A-8D17-A8CFD9765775}"/>
              </a:ext>
            </a:extLst>
          </p:cNvPr>
          <p:cNvSpPr>
            <a:spLocks noGrp="1"/>
          </p:cNvSpPr>
          <p:nvPr>
            <p:ph type="title"/>
          </p:nvPr>
        </p:nvSpPr>
        <p:spPr/>
        <p:txBody>
          <a:bodyPr/>
          <a:lstStyle/>
          <a:p>
            <a:endParaRPr lang="en-US"/>
          </a:p>
        </p:txBody>
      </p:sp>
      <p:sp>
        <p:nvSpPr>
          <p:cNvPr id="3" name="Marcador de contenido 2">
            <a:extLst>
              <a:ext uri="{FF2B5EF4-FFF2-40B4-BE49-F238E27FC236}">
                <a16:creationId xmlns:a16="http://schemas.microsoft.com/office/drawing/2014/main" id="{29A68B61-8A3E-4F5E-B289-DCA8C5DD90E8}"/>
              </a:ext>
            </a:extLst>
          </p:cNvPr>
          <p:cNvSpPr>
            <a:spLocks noGrp="1"/>
          </p:cNvSpPr>
          <p:nvPr>
            <p:ph idx="1"/>
          </p:nvPr>
        </p:nvSpPr>
        <p:spPr/>
        <p:txBody>
          <a:bodyPr/>
          <a:lstStyle/>
          <a:p>
            <a:r>
              <a:rPr lang="es-ES" dirty="0"/>
              <a:t>Muchas de las aplicaciones de los bosques aleatorios utilizan árboles de entre 100 y 500 árboles.</a:t>
            </a:r>
            <a:endParaRPr lang="en-US" dirty="0"/>
          </a:p>
        </p:txBody>
      </p:sp>
      <p:pic>
        <p:nvPicPr>
          <p:cNvPr id="4" name="Imagen 3">
            <a:extLst>
              <a:ext uri="{FF2B5EF4-FFF2-40B4-BE49-F238E27FC236}">
                <a16:creationId xmlns:a16="http://schemas.microsoft.com/office/drawing/2014/main" id="{2DE084D6-C837-4D74-B05E-BC47850CBDA0}"/>
              </a:ext>
            </a:extLst>
          </p:cNvPr>
          <p:cNvPicPr>
            <a:picLocks noChangeAspect="1"/>
          </p:cNvPicPr>
          <p:nvPr/>
        </p:nvPicPr>
        <p:blipFill rotWithShape="1">
          <a:blip r:embed="rId2"/>
          <a:srcRect l="11667" t="32000" r="15000" b="14371"/>
          <a:stretch/>
        </p:blipFill>
        <p:spPr>
          <a:xfrm>
            <a:off x="1625600" y="2814955"/>
            <a:ext cx="8940800" cy="3677920"/>
          </a:xfrm>
          <a:prstGeom prst="rect">
            <a:avLst/>
          </a:prstGeom>
        </p:spPr>
      </p:pic>
    </p:spTree>
    <p:extLst>
      <p:ext uri="{BB962C8B-B14F-4D97-AF65-F5344CB8AC3E}">
        <p14:creationId xmlns:p14="http://schemas.microsoft.com/office/powerpoint/2010/main" val="221579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B7A55-C2A1-DDF1-6EA5-FA0E95CF9A27}"/>
              </a:ext>
            </a:extLst>
          </p:cNvPr>
          <p:cNvSpPr>
            <a:spLocks noGrp="1"/>
          </p:cNvSpPr>
          <p:nvPr>
            <p:ph type="title"/>
          </p:nvPr>
        </p:nvSpPr>
        <p:spPr/>
        <p:txBody>
          <a:bodyPr/>
          <a:lstStyle/>
          <a:p>
            <a:r>
              <a:rPr lang="es-ES" dirty="0"/>
              <a:t>Regresiones</a:t>
            </a:r>
          </a:p>
        </p:txBody>
      </p:sp>
      <p:sp>
        <p:nvSpPr>
          <p:cNvPr id="3" name="Marcador de contenido 2">
            <a:extLst>
              <a:ext uri="{FF2B5EF4-FFF2-40B4-BE49-F238E27FC236}">
                <a16:creationId xmlns:a16="http://schemas.microsoft.com/office/drawing/2014/main" id="{62A661C1-EAD1-7152-87B5-ED11AB380CD1}"/>
              </a:ext>
            </a:extLst>
          </p:cNvPr>
          <p:cNvSpPr>
            <a:spLocks noGrp="1"/>
          </p:cNvSpPr>
          <p:nvPr>
            <p:ph idx="1"/>
          </p:nvPr>
        </p:nvSpPr>
        <p:spPr/>
        <p:txBody>
          <a:bodyPr/>
          <a:lstStyle/>
          <a:p>
            <a:endParaRPr lang="es-ES"/>
          </a:p>
        </p:txBody>
      </p:sp>
    </p:spTree>
    <p:extLst>
      <p:ext uri="{BB962C8B-B14F-4D97-AF65-F5344CB8AC3E}">
        <p14:creationId xmlns:p14="http://schemas.microsoft.com/office/powerpoint/2010/main" val="15055457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C95C01-1F34-49E2-A4C3-FDBAF50281D8}"/>
              </a:ext>
            </a:extLst>
          </p:cNvPr>
          <p:cNvSpPr>
            <a:spLocks noGrp="1"/>
          </p:cNvSpPr>
          <p:nvPr>
            <p:ph type="title"/>
          </p:nvPr>
        </p:nvSpPr>
        <p:spPr/>
        <p:txBody>
          <a:bodyPr/>
          <a:lstStyle/>
          <a:p>
            <a:r>
              <a:rPr lang="es-ES" dirty="0"/>
              <a:t>En R</a:t>
            </a:r>
            <a:endParaRPr lang="en-US" dirty="0"/>
          </a:p>
        </p:txBody>
      </p:sp>
      <p:sp>
        <p:nvSpPr>
          <p:cNvPr id="3" name="Marcador de contenido 2">
            <a:extLst>
              <a:ext uri="{FF2B5EF4-FFF2-40B4-BE49-F238E27FC236}">
                <a16:creationId xmlns:a16="http://schemas.microsoft.com/office/drawing/2014/main" id="{73EEC2DD-27B3-4152-954D-797E20012FCB}"/>
              </a:ext>
            </a:extLst>
          </p:cNvPr>
          <p:cNvSpPr>
            <a:spLocks noGrp="1"/>
          </p:cNvSpPr>
          <p:nvPr>
            <p:ph idx="1"/>
          </p:nvPr>
        </p:nvSpPr>
        <p:spPr/>
        <p:txBody>
          <a:bodyPr/>
          <a:lstStyle/>
          <a:p>
            <a:r>
              <a:rPr lang="en-US" dirty="0">
                <a:hlinkClick r:id="rId2"/>
              </a:rPr>
              <a:t>https://www.diegocalvo.es/random-forest-en-r/</a:t>
            </a:r>
            <a:endParaRPr lang="en-US" dirty="0"/>
          </a:p>
          <a:p>
            <a:endParaRPr lang="en-US" dirty="0"/>
          </a:p>
          <a:p>
            <a:r>
              <a:rPr lang="en-US" dirty="0" err="1"/>
              <a:t>modelorf</a:t>
            </a:r>
            <a:r>
              <a:rPr lang="en-US" dirty="0"/>
              <a:t> &lt;- </a:t>
            </a:r>
            <a:r>
              <a:rPr lang="en-US" dirty="0" err="1"/>
              <a:t>randomForest</a:t>
            </a:r>
            <a:r>
              <a:rPr lang="en-US" dirty="0"/>
              <a:t>(Species ~., data=</a:t>
            </a:r>
            <a:r>
              <a:rPr lang="en-US" dirty="0" err="1"/>
              <a:t>datos.entreno</a:t>
            </a:r>
            <a:r>
              <a:rPr lang="en-US" dirty="0"/>
              <a:t>)</a:t>
            </a:r>
          </a:p>
          <a:p>
            <a:r>
              <a:rPr lang="en-US" dirty="0" err="1"/>
              <a:t>modelorl</a:t>
            </a:r>
            <a:r>
              <a:rPr lang="en-US" dirty="0"/>
              <a:t>&lt;-</a:t>
            </a:r>
            <a:r>
              <a:rPr lang="en-US" dirty="0" err="1"/>
              <a:t>lm</a:t>
            </a:r>
            <a:r>
              <a:rPr lang="en-US" dirty="0"/>
              <a:t>(Species ~., data=</a:t>
            </a:r>
            <a:r>
              <a:rPr lang="en-US" dirty="0" err="1"/>
              <a:t>datos.entreno</a:t>
            </a:r>
            <a:r>
              <a:rPr lang="en-US" dirty="0"/>
              <a:t>)</a:t>
            </a:r>
          </a:p>
          <a:p>
            <a:r>
              <a:rPr lang="en-US" dirty="0" err="1"/>
              <a:t>modelorn</a:t>
            </a:r>
            <a:r>
              <a:rPr lang="en-US" dirty="0"/>
              <a:t>&lt;-</a:t>
            </a:r>
            <a:r>
              <a:rPr lang="en-US" dirty="0" err="1"/>
              <a:t>nn</a:t>
            </a:r>
            <a:r>
              <a:rPr lang="en-US" dirty="0"/>
              <a:t>(Species ~., data=</a:t>
            </a:r>
            <a:r>
              <a:rPr lang="en-US" dirty="0" err="1"/>
              <a:t>datos.entreno</a:t>
            </a:r>
            <a:r>
              <a:rPr lang="en-US" dirty="0"/>
              <a:t>)</a:t>
            </a:r>
          </a:p>
        </p:txBody>
      </p:sp>
    </p:spTree>
    <p:extLst>
      <p:ext uri="{BB962C8B-B14F-4D97-AF65-F5344CB8AC3E}">
        <p14:creationId xmlns:p14="http://schemas.microsoft.com/office/powerpoint/2010/main" val="3872395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ndo robot amarillo">
            <a:extLst>
              <a:ext uri="{FF2B5EF4-FFF2-40B4-BE49-F238E27FC236}">
                <a16:creationId xmlns:a16="http://schemas.microsoft.com/office/drawing/2014/main" id="{12352B79-5A49-3263-F281-71F7D3A8A551}"/>
              </a:ext>
            </a:extLst>
          </p:cNvPr>
          <p:cNvPicPr>
            <a:picLocks noChangeAspect="1"/>
          </p:cNvPicPr>
          <p:nvPr/>
        </p:nvPicPr>
        <p:blipFill rotWithShape="1">
          <a:blip r:embed="rId2"/>
          <a:srcRect l="46463" r="878" b="-2"/>
          <a:stretch/>
        </p:blipFill>
        <p:spPr>
          <a:xfrm>
            <a:off x="-1" y="-2"/>
            <a:ext cx="5410198" cy="6858002"/>
          </a:xfrm>
          <a:prstGeom prst="rect">
            <a:avLst/>
          </a:prstGeom>
        </p:spPr>
      </p:pic>
      <p:sp>
        <p:nvSpPr>
          <p:cNvPr id="2" name="Título 1">
            <a:extLst>
              <a:ext uri="{FF2B5EF4-FFF2-40B4-BE49-F238E27FC236}">
                <a16:creationId xmlns:a16="http://schemas.microsoft.com/office/drawing/2014/main" id="{F2FC861C-4AA4-95F8-D6E6-89D14CA437B7}"/>
              </a:ext>
            </a:extLst>
          </p:cNvPr>
          <p:cNvSpPr>
            <a:spLocks noGrp="1"/>
          </p:cNvSpPr>
          <p:nvPr>
            <p:ph type="title"/>
          </p:nvPr>
        </p:nvSpPr>
        <p:spPr>
          <a:xfrm>
            <a:off x="6115317" y="405685"/>
            <a:ext cx="5464968" cy="1559301"/>
          </a:xfrm>
        </p:spPr>
        <p:txBody>
          <a:bodyPr>
            <a:normAutofit/>
          </a:bodyPr>
          <a:lstStyle/>
          <a:p>
            <a:r>
              <a:rPr lang="en-US" sz="4000"/>
              <a:t>Primer uso del término IA</a:t>
            </a:r>
          </a:p>
        </p:txBody>
      </p:sp>
      <p:sp>
        <p:nvSpPr>
          <p:cNvPr id="3" name="Marcador de contenido 2">
            <a:extLst>
              <a:ext uri="{FF2B5EF4-FFF2-40B4-BE49-F238E27FC236}">
                <a16:creationId xmlns:a16="http://schemas.microsoft.com/office/drawing/2014/main" id="{6AD62832-97DD-51C7-FECB-403496D34D76}"/>
              </a:ext>
            </a:extLst>
          </p:cNvPr>
          <p:cNvSpPr>
            <a:spLocks noGrp="1"/>
          </p:cNvSpPr>
          <p:nvPr>
            <p:ph idx="1"/>
          </p:nvPr>
        </p:nvSpPr>
        <p:spPr>
          <a:xfrm>
            <a:off x="6115317" y="2743200"/>
            <a:ext cx="5247340" cy="3496878"/>
          </a:xfrm>
        </p:spPr>
        <p:txBody>
          <a:bodyPr anchor="ctr">
            <a:normAutofit/>
          </a:bodyPr>
          <a:lstStyle/>
          <a:p>
            <a:r>
              <a:rPr lang="es-ES" sz="2000"/>
              <a:t>En 1956 se dio el término "inteligencia artificial" en Dartmouth durante una conferencia convocada por John McCarthy.</a:t>
            </a:r>
            <a:endParaRPr lang="en-US" sz="2000"/>
          </a:p>
        </p:txBody>
      </p:sp>
    </p:spTree>
    <p:extLst>
      <p:ext uri="{BB962C8B-B14F-4D97-AF65-F5344CB8AC3E}">
        <p14:creationId xmlns:p14="http://schemas.microsoft.com/office/powerpoint/2010/main" val="656357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onentes electrónicos sobre un fondo blanco">
            <a:extLst>
              <a:ext uri="{FF2B5EF4-FFF2-40B4-BE49-F238E27FC236}">
                <a16:creationId xmlns:a16="http://schemas.microsoft.com/office/drawing/2014/main" id="{6A25EEB3-51F3-D765-75C2-976585FD5675}"/>
              </a:ext>
            </a:extLst>
          </p:cNvPr>
          <p:cNvPicPr>
            <a:picLocks noChangeAspect="1"/>
          </p:cNvPicPr>
          <p:nvPr/>
        </p:nvPicPr>
        <p:blipFill rotWithShape="1">
          <a:blip r:embed="rId2"/>
          <a:srcRect l="47342" r="-2" b="-2"/>
          <a:stretch/>
        </p:blipFill>
        <p:spPr>
          <a:xfrm>
            <a:off x="-1" y="-2"/>
            <a:ext cx="5410198" cy="6858002"/>
          </a:xfrm>
          <a:prstGeom prst="rect">
            <a:avLst/>
          </a:prstGeom>
        </p:spPr>
      </p:pic>
      <p:sp>
        <p:nvSpPr>
          <p:cNvPr id="2" name="Título 1">
            <a:extLst>
              <a:ext uri="{FF2B5EF4-FFF2-40B4-BE49-F238E27FC236}">
                <a16:creationId xmlns:a16="http://schemas.microsoft.com/office/drawing/2014/main" id="{F740E923-3E01-16C4-C8BD-3E2A41847BF6}"/>
              </a:ext>
            </a:extLst>
          </p:cNvPr>
          <p:cNvSpPr>
            <a:spLocks noGrp="1"/>
          </p:cNvSpPr>
          <p:nvPr>
            <p:ph type="title"/>
          </p:nvPr>
        </p:nvSpPr>
        <p:spPr>
          <a:xfrm>
            <a:off x="6115317" y="405685"/>
            <a:ext cx="5464968" cy="1559301"/>
          </a:xfrm>
        </p:spPr>
        <p:txBody>
          <a:bodyPr>
            <a:normAutofit/>
          </a:bodyPr>
          <a:lstStyle/>
          <a:p>
            <a:r>
              <a:rPr lang="en-US" sz="4000"/>
              <a:t>ELIZA la primera IA funcional</a:t>
            </a:r>
          </a:p>
        </p:txBody>
      </p:sp>
      <p:sp>
        <p:nvSpPr>
          <p:cNvPr id="3" name="Marcador de contenido 2">
            <a:extLst>
              <a:ext uri="{FF2B5EF4-FFF2-40B4-BE49-F238E27FC236}">
                <a16:creationId xmlns:a16="http://schemas.microsoft.com/office/drawing/2014/main" id="{B0C31847-117E-7C2A-AE2C-13B958C2A5EB}"/>
              </a:ext>
            </a:extLst>
          </p:cNvPr>
          <p:cNvSpPr>
            <a:spLocks noGrp="1"/>
          </p:cNvSpPr>
          <p:nvPr>
            <p:ph idx="1"/>
          </p:nvPr>
        </p:nvSpPr>
        <p:spPr>
          <a:xfrm>
            <a:off x="6115317" y="2743200"/>
            <a:ext cx="5247340" cy="3496878"/>
          </a:xfrm>
        </p:spPr>
        <p:txBody>
          <a:bodyPr anchor="ctr">
            <a:normAutofit/>
          </a:bodyPr>
          <a:lstStyle/>
          <a:p>
            <a:r>
              <a:rPr lang="es-ES" sz="2000"/>
              <a:t>En 1966 nació el primer chatbot llamado ELIZA. Fue un proyecto que se llevó a cabo en el Massachusetts Institute of Technology, MIT, y fue desarrollado por Joseph Weizenbaum.</a:t>
            </a:r>
            <a:endParaRPr lang="en-US" sz="2000"/>
          </a:p>
        </p:txBody>
      </p:sp>
    </p:spTree>
    <p:extLst>
      <p:ext uri="{BB962C8B-B14F-4D97-AF65-F5344CB8AC3E}">
        <p14:creationId xmlns:p14="http://schemas.microsoft.com/office/powerpoint/2010/main" val="68365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244F64-E8D4-7468-2250-AA25177E2E3A}"/>
              </a:ext>
            </a:extLst>
          </p:cNvPr>
          <p:cNvSpPr>
            <a:spLocks noGrp="1"/>
          </p:cNvSpPr>
          <p:nvPr>
            <p:ph type="title"/>
          </p:nvPr>
        </p:nvSpPr>
        <p:spPr>
          <a:xfrm>
            <a:off x="761800" y="762001"/>
            <a:ext cx="5334197" cy="1708242"/>
          </a:xfrm>
        </p:spPr>
        <p:txBody>
          <a:bodyPr anchor="ctr">
            <a:normAutofit/>
          </a:bodyPr>
          <a:lstStyle/>
          <a:p>
            <a:r>
              <a:rPr lang="en-US" sz="4000"/>
              <a:t>CHAT GPT (2020)</a:t>
            </a:r>
          </a:p>
        </p:txBody>
      </p:sp>
      <p:sp>
        <p:nvSpPr>
          <p:cNvPr id="3" name="Marcador de contenido 2">
            <a:extLst>
              <a:ext uri="{FF2B5EF4-FFF2-40B4-BE49-F238E27FC236}">
                <a16:creationId xmlns:a16="http://schemas.microsoft.com/office/drawing/2014/main" id="{ACD54743-325A-C494-F0BA-13F7AC4D1C7B}"/>
              </a:ext>
            </a:extLst>
          </p:cNvPr>
          <p:cNvSpPr>
            <a:spLocks noGrp="1"/>
          </p:cNvSpPr>
          <p:nvPr>
            <p:ph idx="1"/>
          </p:nvPr>
        </p:nvSpPr>
        <p:spPr>
          <a:xfrm>
            <a:off x="761800" y="2470244"/>
            <a:ext cx="5334197" cy="3769835"/>
          </a:xfrm>
        </p:spPr>
        <p:txBody>
          <a:bodyPr anchor="ctr">
            <a:normAutofit/>
          </a:bodyPr>
          <a:lstStyle/>
          <a:p>
            <a:r>
              <a:rPr lang="en-US" sz="2000" b="0" i="1">
                <a:effectLst/>
                <a:latin typeface="MerriweatherSans"/>
              </a:rPr>
              <a:t>Generative Pre-trained Transformer.  </a:t>
            </a:r>
            <a:endParaRPr lang="en-US" sz="2000" b="0" i="0">
              <a:effectLst/>
              <a:latin typeface="MerriweatherSans"/>
            </a:endParaRPr>
          </a:p>
          <a:p>
            <a:endParaRPr lang="en-US" sz="2000"/>
          </a:p>
        </p:txBody>
      </p:sp>
      <p:pic>
        <p:nvPicPr>
          <p:cNvPr id="5" name="Picture 4" descr="A white electrical box with wires">
            <a:extLst>
              <a:ext uri="{FF2B5EF4-FFF2-40B4-BE49-F238E27FC236}">
                <a16:creationId xmlns:a16="http://schemas.microsoft.com/office/drawing/2014/main" id="{FD717949-FC0D-35A4-81AC-E5D998A7449A}"/>
              </a:ext>
            </a:extLst>
          </p:cNvPr>
          <p:cNvPicPr>
            <a:picLocks noChangeAspect="1"/>
          </p:cNvPicPr>
          <p:nvPr/>
        </p:nvPicPr>
        <p:blipFill rotWithShape="1">
          <a:blip r:embed="rId2"/>
          <a:srcRect l="10327" r="3143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40860200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11508</TotalTime>
  <Words>987</Words>
  <Application>Microsoft Office PowerPoint</Application>
  <PresentationFormat>Panorámica</PresentationFormat>
  <Paragraphs>107</Paragraphs>
  <Slides>67</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67</vt:i4>
      </vt:variant>
    </vt:vector>
  </HeadingPairs>
  <TitlesOfParts>
    <vt:vector size="77" baseType="lpstr">
      <vt:lpstr>arial</vt:lpstr>
      <vt:lpstr>arial</vt:lpstr>
      <vt:lpstr>Calibri</vt:lpstr>
      <vt:lpstr>Calibri Light</vt:lpstr>
      <vt:lpstr>Google Sans</vt:lpstr>
      <vt:lpstr>Lora</vt:lpstr>
      <vt:lpstr>MerriweatherSans</vt:lpstr>
      <vt:lpstr>Rubik</vt:lpstr>
      <vt:lpstr>Tema de Office</vt:lpstr>
      <vt:lpstr>1_Tema de Office</vt:lpstr>
      <vt:lpstr>Machine learning para diferencias individuales</vt:lpstr>
      <vt:lpstr>https://www.youtube.com/watch?v=TYsulVXpgYg </vt:lpstr>
      <vt:lpstr>https://www.youtube.com/watch?v=Sq1QZB5baNw </vt:lpstr>
      <vt:lpstr>Historia y evolución de la IA en la ciencia y la tecnología. </vt:lpstr>
      <vt:lpstr>Antes fue necesario construir un ordenador.</vt:lpstr>
      <vt:lpstr>Como no, todo esto tuvo un origen militar</vt:lpstr>
      <vt:lpstr>Primer uso del término IA</vt:lpstr>
      <vt:lpstr>ELIZA la primera IA funcional</vt:lpstr>
      <vt:lpstr>CHAT GPT (2020)</vt:lpstr>
      <vt:lpstr>Definición y alcance de la Inteligencia Artificial. </vt:lpstr>
      <vt:lpstr>Hay una premisa, si un humano lo puede hacer…</vt:lpstr>
      <vt:lpstr>Presentación de PowerPoint</vt:lpstr>
      <vt:lpstr>Presentación de PowerPoint</vt:lpstr>
      <vt:lpstr>Presentación de PowerPoint</vt:lpstr>
      <vt:lpstr>Presentación de PowerPoint</vt:lpstr>
      <vt:lpstr>Presentación de PowerPoint</vt:lpstr>
      <vt:lpstr>Inteligencia artificial como imitación.</vt:lpstr>
      <vt:lpstr>Presentación de PowerPoint</vt:lpstr>
      <vt:lpstr>Sin libertad</vt:lpstr>
      <vt:lpstr>No puede cambiar</vt:lpstr>
      <vt:lpstr>Cafetera con IA</vt:lpstr>
      <vt:lpstr>Presentación de PowerPoint</vt:lpstr>
      <vt:lpstr>El machine learning es libre</vt:lpstr>
      <vt:lpstr>Presentación de PowerPoint</vt:lpstr>
      <vt:lpstr>Presentación de PowerPoint</vt:lpstr>
      <vt:lpstr>Presentación de PowerPoint</vt:lpstr>
      <vt:lpstr>Presentación de PowerPoint</vt:lpstr>
      <vt:lpstr>Presentación de PowerPoint</vt:lpstr>
      <vt:lpstr>Y entonces el deep learning…</vt:lpstr>
      <vt:lpstr>Presentación de PowerPoint</vt:lpstr>
      <vt:lpstr>Presentación de PowerPoint</vt:lpstr>
      <vt:lpstr>Presentación de PowerPoint</vt:lpstr>
      <vt:lpstr>Presentación de PowerPoint</vt:lpstr>
      <vt:lpstr>Artificial neural networks</vt:lpstr>
      <vt:lpstr>Presentación de PowerPoint</vt:lpstr>
      <vt:lpstr>Presentación de PowerPoint</vt:lpstr>
      <vt:lpstr>Presentación de PowerPoint</vt:lpstr>
      <vt:lpstr>Qué queremos?</vt:lpstr>
      <vt:lpstr>Presentación de PowerPoint</vt:lpstr>
      <vt:lpstr>¿Qué modelo teórico?</vt:lpstr>
      <vt:lpstr>Presentación de PowerPoint</vt:lpstr>
      <vt:lpstr>Presentación de PowerPoint</vt:lpstr>
      <vt:lpstr>Presentación de PowerPoint</vt:lpstr>
      <vt:lpstr>Pero cómo diantres funciona.</vt:lpstr>
      <vt:lpstr>Presentación de PowerPoint</vt:lpstr>
      <vt:lpstr>Cómo entrenamos a una máquina.</vt:lpstr>
      <vt:lpstr>Presentación de PowerPoint</vt:lpstr>
      <vt:lpstr>Presentación de PowerPoint</vt:lpstr>
      <vt:lpstr>Presentación de PowerPoint</vt:lpstr>
      <vt:lpstr>¿Cómo predecir el fracaso escolar?</vt:lpstr>
      <vt:lpstr>Tres algoritmos para empezar.</vt:lpstr>
      <vt:lpstr>Presentación de PowerPoint</vt:lpstr>
      <vt:lpstr>Presentación de PowerPoint</vt:lpstr>
      <vt:lpstr>Presentación de PowerPoint</vt:lpstr>
      <vt:lpstr>Presentación de PowerPoint</vt:lpstr>
      <vt:lpstr>Presentación de PowerPoint</vt:lpstr>
      <vt:lpstr>Primero los árboles</vt:lpstr>
      <vt:lpstr>¿Te damos una hipoteca?</vt:lpstr>
      <vt:lpstr>Presentación de PowerPoint</vt:lpstr>
      <vt:lpstr>Cómo siempre tan complicado como queramos</vt:lpstr>
      <vt:lpstr>Sobrevivirias al titanic?</vt:lpstr>
      <vt:lpstr>Con varios árboles hacemos un bosque</vt:lpstr>
      <vt:lpstr>Presentación de PowerPoint</vt:lpstr>
      <vt:lpstr>Presentación de PowerPoint</vt:lpstr>
      <vt:lpstr>Presentación de PowerPoint</vt:lpstr>
      <vt:lpstr>Regresiones</vt:lpstr>
      <vt:lpstr>En 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 MODELO DE INTELIGENCIA ARTIFICAL PARA DIAGNOSTICAR DISFUNCIONES SEXUALES FEMENINAS.</dc:title>
  <dc:creator>Pablo Vallejo Medina</dc:creator>
  <cp:lastModifiedBy>Pablo Vallejo Medina</cp:lastModifiedBy>
  <cp:revision>10</cp:revision>
  <dcterms:created xsi:type="dcterms:W3CDTF">2022-01-31T19:04:44Z</dcterms:created>
  <dcterms:modified xsi:type="dcterms:W3CDTF">2024-09-25T19:06:02Z</dcterms:modified>
</cp:coreProperties>
</file>